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3"/>
  </p:notesMasterIdLst>
  <p:sldIdLst>
    <p:sldId id="352" r:id="rId3"/>
    <p:sldId id="353" r:id="rId4"/>
    <p:sldId id="337" r:id="rId5"/>
    <p:sldId id="338" r:id="rId6"/>
    <p:sldId id="354" r:id="rId7"/>
    <p:sldId id="339" r:id="rId8"/>
    <p:sldId id="355" r:id="rId9"/>
    <p:sldId id="359" r:id="rId10"/>
    <p:sldId id="360" r:id="rId11"/>
    <p:sldId id="361" r:id="rId12"/>
    <p:sldId id="344" r:id="rId13"/>
    <p:sldId id="362" r:id="rId14"/>
    <p:sldId id="345" r:id="rId15"/>
    <p:sldId id="363" r:id="rId16"/>
    <p:sldId id="364" r:id="rId17"/>
    <p:sldId id="365" r:id="rId18"/>
    <p:sldId id="366" r:id="rId19"/>
    <p:sldId id="367" r:id="rId20"/>
    <p:sldId id="335" r:id="rId21"/>
    <p:sldId id="336" r:id="rId22"/>
    <p:sldId id="340" r:id="rId23"/>
    <p:sldId id="341" r:id="rId24"/>
    <p:sldId id="342" r:id="rId25"/>
    <p:sldId id="351" r:id="rId26"/>
    <p:sldId id="343" r:id="rId27"/>
    <p:sldId id="346" r:id="rId28"/>
    <p:sldId id="347" r:id="rId29"/>
    <p:sldId id="348" r:id="rId30"/>
    <p:sldId id="349" r:id="rId31"/>
    <p:sldId id="350"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4270" autoAdjust="0"/>
  </p:normalViewPr>
  <p:slideViewPr>
    <p:cSldViewPr snapToGrid="0">
      <p:cViewPr varScale="1">
        <p:scale>
          <a:sx n="104" d="100"/>
          <a:sy n="104" d="100"/>
        </p:scale>
        <p:origin x="11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图像和文本的不同之处</a:t>
            </a:r>
          </a:p>
          <a:p>
            <a:r>
              <a:rPr lang="zh-CN" altLang="en-US"/>
              <a:t>文本对抗概念：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敌对的例子保留了原句法结构，并且替换词与被替换词的词性相同</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22</a:t>
            </a:fld>
            <a:endParaRPr lang="zh-CN" altLang="en-US"/>
          </a:p>
        </p:txBody>
      </p:sp>
    </p:spTree>
    <p:extLst>
      <p:ext uri="{BB962C8B-B14F-4D97-AF65-F5344CB8AC3E}">
        <p14:creationId xmlns:p14="http://schemas.microsoft.com/office/powerpoint/2010/main" val="164346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F73131"/>
                </a:solidFill>
                <a:effectLst/>
                <a:latin typeface="Arial" panose="020B0604020202020204" pitchFamily="34" charset="0"/>
              </a:rPr>
              <a:t>无标记依存正确率</a:t>
            </a:r>
            <a:r>
              <a:rPr lang="en-US" altLang="zh-CN" b="0" i="0" dirty="0">
                <a:solidFill>
                  <a:srgbClr val="F73131"/>
                </a:solidFill>
                <a:effectLst/>
                <a:latin typeface="Arial" panose="020B0604020202020204" pitchFamily="34" charset="0"/>
              </a:rPr>
              <a:t>(UAS)</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测试集中找到其正确支配词的词所占总词数的百分比。</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23</a:t>
            </a:fld>
            <a:endParaRPr lang="zh-CN" altLang="en-US"/>
          </a:p>
        </p:txBody>
      </p:sp>
    </p:spTree>
    <p:extLst>
      <p:ext uri="{BB962C8B-B14F-4D97-AF65-F5344CB8AC3E}">
        <p14:creationId xmlns:p14="http://schemas.microsoft.com/office/powerpoint/2010/main" val="180278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24</a:t>
            </a:fld>
            <a:endParaRPr lang="zh-CN" altLang="en-US"/>
          </a:p>
        </p:txBody>
      </p:sp>
    </p:spTree>
    <p:extLst>
      <p:ext uri="{BB962C8B-B14F-4D97-AF65-F5344CB8AC3E}">
        <p14:creationId xmlns:p14="http://schemas.microsoft.com/office/powerpoint/2010/main" val="363643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40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dirty="0"/>
              <a:t>Title</a:t>
            </a:r>
          </a:p>
        </p:txBody>
      </p:sp>
      <p:sp>
        <p:nvSpPr>
          <p:cNvPr id="3" name="内容占位符 2"/>
          <p:cNvSpPr>
            <a:spLocks noGrp="1"/>
          </p:cNvSpPr>
          <p:nvPr>
            <p:ph idx="1" hasCustomPrompt="1"/>
          </p:nvPr>
        </p:nvSpPr>
        <p:spPr>
          <a:xfrm>
            <a:off x="838200" y="1572260"/>
            <a:ext cx="10515600" cy="4605020"/>
          </a:xfrm>
        </p:spPr>
        <p:txBody>
          <a:bodyPr/>
          <a:lstStyle>
            <a:lvl1pPr marL="0" indent="0" algn="l" defTabSz="914400" rtl="0" eaLnBrk="0" fontAlgn="base" latinLnBrk="0" hangingPunct="0">
              <a:lnSpc>
                <a:spcPct val="90000"/>
              </a:lnSpc>
              <a:spcBef>
                <a:spcPct val="0"/>
              </a:spcBef>
              <a:spcAft>
                <a:spcPct val="0"/>
              </a:spcAft>
              <a:buSzPct val="75000"/>
              <a:buFont typeface="Wingdings" panose="05000000000000000000" pitchFamily="2" charset="2"/>
              <a:buNone/>
              <a:defRPr lang="zh-CN" altLang="en-US" sz="2600" b="1" kern="100" spc="50" dirty="0" smtClean="0">
                <a:ln w="1143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defRPr>
            </a:lvl1pPr>
            <a:lvl2pPr marL="457200" indent="0">
              <a:buFont typeface="Wingdings" panose="05000000000000000000" charset="0"/>
              <a:buNone/>
              <a:defRPr lang="zh-CN" altLang="en-US" sz="2400"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2pPr>
            <a:lvl3pPr marL="914400" indent="0">
              <a:buFont typeface="Wingdings" panose="05000000000000000000" charset="0"/>
              <a:buNone/>
              <a:defRPr sz="2200">
                <a:solidFill>
                  <a:schemeClr val="tx1"/>
                </a:solidFill>
                <a:latin typeface="Times New Roman" panose="02020603050405020304" pitchFamily="18" charset="0"/>
                <a:ea typeface="宋体" panose="02010600030101010101" pitchFamily="2" charset="-122"/>
              </a:defRPr>
            </a:lvl3pPr>
            <a:lvl4pPr marL="1371600" indent="0">
              <a:buFont typeface="Wingdings" panose="05000000000000000000" charset="0"/>
              <a:buNone/>
              <a:defRPr>
                <a:solidFill>
                  <a:schemeClr val="tx1"/>
                </a:solidFill>
                <a:latin typeface="Times New Roman" panose="02020603050405020304" pitchFamily="18" charset="0"/>
                <a:ea typeface="宋体" panose="02010600030101010101" pitchFamily="2" charset="-122"/>
              </a:defRPr>
            </a:lvl4pPr>
            <a:lvl5pPr marL="1828800" indent="0">
              <a:buFont typeface="Wingdings" panose="05000000000000000000" charset="0"/>
              <a:buNone/>
              <a:defRPr>
                <a:solidFill>
                  <a:schemeClr val="tx1"/>
                </a:solidFill>
                <a:latin typeface="Times New Roman" panose="02020603050405020304" pitchFamily="18" charset="0"/>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3327"/>
            <a:chOff x="0" y="0"/>
            <a:chExt cx="12204000" cy="603327"/>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
        <p:nvSpPr>
          <p:cNvPr id="20" name="矩形 19"/>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
        <p:nvSpPr>
          <p:cNvPr id="21" name="矩形 20"/>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40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dirty="0"/>
              <a:t>Title</a:t>
            </a:r>
          </a:p>
        </p:txBody>
      </p:sp>
      <p:sp>
        <p:nvSpPr>
          <p:cNvPr id="3" name="内容占位符 2"/>
          <p:cNvSpPr>
            <a:spLocks noGrp="1"/>
          </p:cNvSpPr>
          <p:nvPr>
            <p:ph idx="1" hasCustomPrompt="1"/>
          </p:nvPr>
        </p:nvSpPr>
        <p:spPr>
          <a:xfrm>
            <a:off x="838200" y="1572260"/>
            <a:ext cx="10515600" cy="4605020"/>
          </a:xfrm>
        </p:spPr>
        <p:txBody>
          <a:bodyPr/>
          <a:lstStyle>
            <a:lvl1pPr marL="0" indent="0" algn="l" defTabSz="914400" rtl="0" eaLnBrk="0" fontAlgn="base" latinLnBrk="0" hangingPunct="0">
              <a:lnSpc>
                <a:spcPct val="90000"/>
              </a:lnSpc>
              <a:spcBef>
                <a:spcPct val="0"/>
              </a:spcBef>
              <a:spcAft>
                <a:spcPct val="0"/>
              </a:spcAft>
              <a:buSzPct val="75000"/>
              <a:buFont typeface="Wingdings" panose="05000000000000000000" pitchFamily="2" charset="2"/>
              <a:buNone/>
              <a:defRPr lang="zh-CN" altLang="en-US" sz="2600" b="1" kern="100" spc="50" dirty="0" smtClean="0">
                <a:ln w="1143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defRPr>
            </a:lvl1pPr>
            <a:lvl2pPr marL="457200" indent="0">
              <a:buFont typeface="Wingdings" panose="05000000000000000000" charset="0"/>
              <a:buNone/>
              <a:defRPr lang="zh-CN" altLang="en-US" sz="2400"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2pPr>
            <a:lvl3pPr marL="914400" indent="0">
              <a:buFont typeface="Wingdings" panose="05000000000000000000" charset="0"/>
              <a:buNone/>
              <a:defRPr sz="2200">
                <a:solidFill>
                  <a:schemeClr val="tx1"/>
                </a:solidFill>
                <a:latin typeface="Times New Roman" panose="02020603050405020304" pitchFamily="18" charset="0"/>
                <a:ea typeface="宋体" panose="02010600030101010101" pitchFamily="2" charset="-122"/>
              </a:defRPr>
            </a:lvl3pPr>
            <a:lvl4pPr marL="1371600" indent="0">
              <a:buFont typeface="Wingdings" panose="05000000000000000000" charset="0"/>
              <a:buNone/>
              <a:defRPr>
                <a:solidFill>
                  <a:schemeClr val="tx1"/>
                </a:solidFill>
                <a:latin typeface="Times New Roman" panose="02020603050405020304" pitchFamily="18" charset="0"/>
                <a:ea typeface="宋体" panose="02010600030101010101" pitchFamily="2" charset="-122"/>
              </a:defRPr>
            </a:lvl4pPr>
            <a:lvl5pPr marL="1828800" indent="0">
              <a:buFont typeface="Wingdings" panose="05000000000000000000" charset="0"/>
              <a:buNone/>
              <a:defRPr>
                <a:solidFill>
                  <a:schemeClr val="tx1"/>
                </a:solidFill>
                <a:latin typeface="Times New Roman" panose="02020603050405020304" pitchFamily="18" charset="0"/>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3327"/>
            <a:chOff x="0" y="0"/>
            <a:chExt cx="12204000" cy="603327"/>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
        <p:nvSpPr>
          <p:cNvPr id="20" name="矩形 19"/>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
        <p:nvSpPr>
          <p:cNvPr id="21" name="矩形 20"/>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04000" cy="603327"/>
            <a:chOff x="0" y="0"/>
            <a:chExt cx="12204000" cy="603327"/>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pic>
          <p:nvPicPr>
            <p:cNvPr id="19" name="图片 18"/>
            <p:cNvPicPr>
              <a:picLocks noChangeAspect="1"/>
            </p:cNvPicPr>
            <p:nvPr/>
          </p:nvPicPr>
          <p:blipFill>
            <a:blip r:embed="rId14"/>
            <a:stretch>
              <a:fillRect/>
            </a:stretch>
          </p:blipFill>
          <p:spPr>
            <a:xfrm>
              <a:off x="11756232" y="0"/>
              <a:ext cx="374807" cy="504825"/>
            </a:xfrm>
            <a:prstGeom prst="rect">
              <a:avLst/>
            </a:prstGeom>
          </p:spPr>
        </p:pic>
      </p:grpSp>
      <p:sp>
        <p:nvSpPr>
          <p:cNvPr id="7" name="矩形 6"/>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12" name="矩形 11"/>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
        <p:nvSpPr>
          <p:cNvPr id="8" name="矩形 7"/>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0" indent="0" algn="l" defTabSz="914400" rtl="0" eaLnBrk="1" latinLnBrk="0" hangingPunct="1">
        <a:lnSpc>
          <a:spcPct val="90000"/>
        </a:lnSpc>
        <a:spcBef>
          <a:spcPts val="1000"/>
        </a:spcBef>
        <a:buSzPct val="75000"/>
        <a:buFont typeface="Wingdings" panose="05000000000000000000" charset="0"/>
        <a:buNone/>
        <a:defRPr lang="zh-CN" altLang="en-US" sz="2600" b="1" kern="100" spc="50" dirty="0" smtClean="0">
          <a:ln w="11430"/>
          <a:solidFill>
            <a:schemeClr val="tx1"/>
          </a:solidFill>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charset="0"/>
        <a:buChar char="l"/>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Wingdings" panose="05000000000000000000" charset="0"/>
        <a:buChar char="l"/>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2020/11/21</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04000" cy="603327"/>
            <a:chOff x="0" y="0"/>
            <a:chExt cx="12204000" cy="603327"/>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pic>
          <p:nvPicPr>
            <p:cNvPr id="19" name="图片 18"/>
            <p:cNvPicPr>
              <a:picLocks noChangeAspect="1"/>
            </p:cNvPicPr>
            <p:nvPr/>
          </p:nvPicPr>
          <p:blipFill>
            <a:blip r:embed="rId14"/>
            <a:stretch>
              <a:fillRect/>
            </a:stretch>
          </p:blipFill>
          <p:spPr>
            <a:xfrm>
              <a:off x="11756232" y="0"/>
              <a:ext cx="374807" cy="504825"/>
            </a:xfrm>
            <a:prstGeom prst="rect">
              <a:avLst/>
            </a:prstGeom>
          </p:spPr>
        </p:pic>
      </p:grpSp>
      <p:sp>
        <p:nvSpPr>
          <p:cNvPr id="7" name="矩形 6"/>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12" name="矩形 11"/>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
        <p:nvSpPr>
          <p:cNvPr id="8" name="矩形 7"/>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0" indent="0" algn="l" defTabSz="914400" rtl="0" eaLnBrk="1" latinLnBrk="0" hangingPunct="1">
        <a:lnSpc>
          <a:spcPct val="90000"/>
        </a:lnSpc>
        <a:spcBef>
          <a:spcPts val="1000"/>
        </a:spcBef>
        <a:buSzPct val="75000"/>
        <a:buFont typeface="Wingdings" panose="05000000000000000000" charset="0"/>
        <a:buNone/>
        <a:defRPr lang="zh-CN" altLang="en-US" sz="2600" b="1" kern="100" spc="50" dirty="0" smtClean="0">
          <a:ln w="11430"/>
          <a:solidFill>
            <a:schemeClr val="tx1"/>
          </a:solidFill>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charset="0"/>
        <a:buChar char="l"/>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Wingdings" panose="05000000000000000000" charset="0"/>
        <a:buChar char="l"/>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8220"/>
            <a:ext cx="12192000" cy="4745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4785995" y="5013960"/>
            <a:ext cx="2365375" cy="368300"/>
          </a:xfrm>
          <a:prstGeom prst="rect">
            <a:avLst/>
          </a:prstGeom>
          <a:noFill/>
        </p:spPr>
        <p:txBody>
          <a:bodyPr wrap="none" rtlCol="0">
            <a:spAutoFit/>
          </a:bodyPr>
          <a:lstStyle/>
          <a:p>
            <a:r>
              <a:rPr lang="en-US" altLang="zh-CN" sz="1600" b="1" dirty="0">
                <a:solidFill>
                  <a:schemeClr val="bg1">
                    <a:lumMod val="65000"/>
                  </a:schemeClr>
                </a:solidFill>
                <a:latin typeface="Times New Roman" panose="02020603050405020304" pitchFamily="18" charset="0"/>
                <a:ea typeface="黑体" panose="02010600030101010101" charset="-122"/>
                <a:cs typeface="Times New Roman" panose="02020603050405020304" pitchFamily="18" charset="0"/>
              </a:rPr>
              <a:t>2020.11.21  •  ChongQing</a:t>
            </a:r>
            <a:r>
              <a:rPr lang="en-US" altLang="zh-CN" dirty="0">
                <a:latin typeface="Times New Roman" panose="02020603050405020304" pitchFamily="18" charset="0"/>
                <a:cs typeface="Times New Roman" panose="02020603050405020304" pitchFamily="18" charset="0"/>
              </a:rPr>
              <a:t> </a:t>
            </a:r>
          </a:p>
        </p:txBody>
      </p:sp>
      <p:sp>
        <p:nvSpPr>
          <p:cNvPr id="16" name="文本框 15"/>
          <p:cNvSpPr txBox="1"/>
          <p:nvPr/>
        </p:nvSpPr>
        <p:spPr>
          <a:xfrm>
            <a:off x="1680210" y="2745105"/>
            <a:ext cx="8844280" cy="706755"/>
          </a:xfrm>
          <a:prstGeom prst="rect">
            <a:avLst/>
          </a:prstGeom>
          <a:noFill/>
        </p:spPr>
        <p:txBody>
          <a:bodyPr wrap="square" rtlCol="0">
            <a:spAutoFit/>
            <a:scene3d>
              <a:camera prst="orthographicFront"/>
              <a:lightRig rig="threePt" dir="t"/>
            </a:scene3d>
          </a:bodyPr>
          <a:lstStyle/>
          <a:p>
            <a:pPr algn="ctr"/>
            <a:r>
              <a:rPr lang="en-US" altLang="zh-CN" sz="4000" b="1">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Textual Adversarial Attack</a:t>
            </a:r>
          </a:p>
        </p:txBody>
      </p:sp>
      <p:sp>
        <p:nvSpPr>
          <p:cNvPr id="2" name="文本框 1"/>
          <p:cNvSpPr txBox="1"/>
          <p:nvPr/>
        </p:nvSpPr>
        <p:spPr>
          <a:xfrm>
            <a:off x="7817485" y="6156325"/>
            <a:ext cx="3129280" cy="368300"/>
          </a:xfrm>
          <a:prstGeom prst="rect">
            <a:avLst/>
          </a:prstGeom>
          <a:noFill/>
        </p:spPr>
        <p:txBody>
          <a:bodyPr wrap="square" rtlCol="0">
            <a:spAutoFit/>
          </a:bodyPr>
          <a:lstStyle/>
          <a:p>
            <a:r>
              <a:rPr lang="en-US" altLang="zh-CN"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Reported by Chenghong Li</a:t>
            </a:r>
          </a:p>
        </p:txBody>
      </p:sp>
      <p:cxnSp>
        <p:nvCxnSpPr>
          <p:cNvPr id="3" name="直接连接符 2"/>
          <p:cNvCxnSpPr/>
          <p:nvPr/>
        </p:nvCxnSpPr>
        <p:spPr>
          <a:xfrm>
            <a:off x="0" y="970425"/>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12" name="文本框 11"/>
          <p:cNvSpPr txBox="1"/>
          <p:nvPr/>
        </p:nvSpPr>
        <p:spPr>
          <a:xfrm>
            <a:off x="1551305" y="3910330"/>
            <a:ext cx="9089390" cy="64516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rPr>
              <a:t>arXiv_20200103_</a:t>
            </a:r>
            <a:r>
              <a:rPr>
                <a:solidFill>
                  <a:schemeClr val="bg1">
                    <a:lumMod val="65000"/>
                  </a:schemeClr>
                </a:solidFill>
                <a:latin typeface="Times New Roman" panose="02020603050405020304" pitchFamily="18" charset="0"/>
                <a:cs typeface="Times New Roman" panose="02020603050405020304" pitchFamily="18" charset="0"/>
              </a:rPr>
              <a:t>Towards a Robust Deep Neural Network in Texts: A Survey</a:t>
            </a:r>
          </a:p>
          <a:p>
            <a:pPr algn="ctr"/>
            <a:r>
              <a:rPr>
                <a:solidFill>
                  <a:schemeClr val="bg1">
                    <a:lumMod val="65000"/>
                  </a:schemeClr>
                </a:solidFill>
                <a:latin typeface="Times New Roman" panose="02020603050405020304" pitchFamily="18" charset="0"/>
                <a:cs typeface="Times New Roman" panose="02020603050405020304" pitchFamily="18" charset="0"/>
              </a:rPr>
              <a:t>arXiv</a:t>
            </a:r>
            <a:r>
              <a:rPr lang="en-US">
                <a:solidFill>
                  <a:schemeClr val="bg1">
                    <a:lumMod val="65000"/>
                  </a:schemeClr>
                </a:solidFill>
                <a:latin typeface="Times New Roman" panose="02020603050405020304" pitchFamily="18" charset="0"/>
                <a:cs typeface="Times New Roman" panose="02020603050405020304" pitchFamily="18" charset="0"/>
              </a:rPr>
              <a:t>_20191009_Adversarial Attacks and Defenses in Images, Graphs and Text: A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Defense</a:t>
            </a:r>
            <a:endParaRPr kumimoji="1" lang="en-US" altLang="zh-CN" sz="4000" dirty="0">
              <a:latin typeface="Times New Roman" panose="02020603050405020304" pitchFamily="18" charset="0"/>
            </a:endParaRPr>
          </a:p>
        </p:txBody>
      </p:sp>
      <p:sp>
        <p:nvSpPr>
          <p:cNvPr id="6" name="文本框 5"/>
          <p:cNvSpPr txBox="1"/>
          <p:nvPr/>
        </p:nvSpPr>
        <p:spPr>
          <a:xfrm>
            <a:off x="970915" y="1837690"/>
            <a:ext cx="10250170" cy="3046095"/>
          </a:xfrm>
          <a:prstGeom prst="rect">
            <a:avLst/>
          </a:prstGeom>
          <a:noFill/>
        </p:spPr>
        <p:txBody>
          <a:bodyPr wrap="square" rtlCol="0" anchor="t">
            <a:spAutoFit/>
          </a:bodyPr>
          <a:lstStyle/>
          <a:p>
            <a:pPr indent="0">
              <a:buFont typeface="Arial" panose="020B0604020202020204" pitchFamily="34" charset="0"/>
              <a:buNone/>
            </a:pP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Detection</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lvl="1" indent="0">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Spelling check</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a:t>
            </a:r>
          </a:p>
          <a:p>
            <a:pPr lvl="1" indent="0">
              <a:buNone/>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indent="-285750">
              <a:buFont typeface="Arial" panose="020B0604020202020204" pitchFamily="34" charset="0"/>
              <a:buChar char="•"/>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Model Enhancement</a:t>
            </a:r>
          </a:p>
          <a:p>
            <a:pPr lvl="1" indent="0">
              <a:buFont typeface="Arial" panose="020B0604020202020204" pitchFamily="34" charset="0"/>
              <a:buNone/>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Enhance the robustness of DNNs during training, including </a:t>
            </a: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counter training</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changing the loss function of the model, testing and verification methods.</a:t>
            </a:r>
          </a:p>
        </p:txBody>
      </p:sp>
      <p:sp>
        <p:nvSpPr>
          <p:cNvPr id="3" name="文本框 2"/>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4. Defense:</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Evaluation and Metrics</a:t>
            </a:r>
          </a:p>
        </p:txBody>
      </p:sp>
      <p:sp>
        <p:nvSpPr>
          <p:cNvPr id="2" name="文本框 1"/>
          <p:cNvSpPr txBox="1"/>
          <p:nvPr/>
        </p:nvSpPr>
        <p:spPr>
          <a:xfrm>
            <a:off x="838200" y="2063115"/>
            <a:ext cx="10352405" cy="3784600"/>
          </a:xfrm>
          <a:prstGeom prst="rect">
            <a:avLst/>
          </a:prstGeom>
          <a:noFill/>
        </p:spPr>
        <p:txBody>
          <a:bodyPr wrap="square" rtlCol="0" anchor="t">
            <a:spAutoFit/>
          </a:bodyPr>
          <a:lstStyle/>
          <a:p>
            <a:endParaRPr lang="en-US" altLang="zh-CN"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Accuracy Rate</a:t>
            </a:r>
            <a:endParaRPr lang="en-US" altLang="zh-CN" sz="240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It refers to the ratio of correct discrimination on the inputs.</a:t>
            </a:r>
          </a:p>
          <a:p>
            <a:pPr marL="800100" lvl="1" indent="-342900">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The lower the accuracy rate is, the more effective the adversarial examples are.</a:t>
            </a:r>
          </a:p>
          <a:p>
            <a:pPr marL="800100" lvl="1" indent="-342900">
              <a:buFont typeface="Arial" panose="020B0604020202020204" pitchFamily="34" charset="0"/>
              <a:buChar char="•"/>
            </a:pPr>
            <a:endParaRPr lang="en-US" altLang="zh-CN"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Error Rate</a:t>
            </a:r>
            <a:endParaRPr lang="en-US" altLang="zh-CN" sz="240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It is the ratio of incorrect discrimination on the inputs, which is opposite to the accuracy rate.</a:t>
            </a:r>
          </a:p>
          <a:p>
            <a:pPr marL="800100" lvl="1" indent="-342900">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The higher the error rate is, the more effective the adversarial examples are.</a:t>
            </a:r>
          </a:p>
        </p:txBody>
      </p:sp>
      <p:sp>
        <p:nvSpPr>
          <p:cNvPr id="3" name="文本框 2"/>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sym typeface="+mn-ea"/>
              </a:rPr>
              <a:t>1. </a:t>
            </a:r>
            <a:r>
              <a:rPr lang="zh-CN" altLang="en-US" sz="2800">
                <a:solidFill>
                  <a:srgbClr val="002060"/>
                </a:solidFill>
                <a:latin typeface="Times New Roman" panose="02020603050405020304" pitchFamily="18" charset="0"/>
                <a:cs typeface="Times New Roman" panose="02020603050405020304" pitchFamily="18" charset="0"/>
                <a:sym typeface="+mn-ea"/>
              </a:rPr>
              <a:t>Evaluation on Effectiveness</a:t>
            </a:r>
            <a:r>
              <a:rPr lang="en-US" altLang="zh-CN" sz="2800">
                <a:solidFill>
                  <a:srgbClr val="002060"/>
                </a:solidFill>
                <a:latin typeface="Times New Roman" panose="02020603050405020304" pitchFamily="18" charset="0"/>
                <a:cs typeface="Times New Roman" panose="02020603050405020304" pitchFamily="18" charset="0"/>
                <a:sym typeface="+mn-ea"/>
              </a:rPr>
              <a:t>:</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Evaluation and Metrics</a:t>
            </a:r>
          </a:p>
        </p:txBody>
      </p:sp>
      <p:sp>
        <p:nvSpPr>
          <p:cNvPr id="2" name="文本框 1"/>
          <p:cNvSpPr txBox="1"/>
          <p:nvPr/>
        </p:nvSpPr>
        <p:spPr>
          <a:xfrm>
            <a:off x="919480" y="1635125"/>
            <a:ext cx="10352405" cy="5262979"/>
          </a:xfrm>
          <a:prstGeom prst="rect">
            <a:avLst/>
          </a:prstGeom>
          <a:noFill/>
        </p:spPr>
        <p:txBody>
          <a:bodyPr wrap="square" rtlCol="0" anchor="t">
            <a:spAutoFit/>
          </a:bodyPr>
          <a:lstStyle/>
          <a:p>
            <a:endParaRPr lang="en-US" altLang="zh-CN" sz="24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Euclidean Distance</a:t>
            </a:r>
          </a:p>
          <a:p>
            <a:pPr indent="0">
              <a:buFont typeface="Arial" panose="020B0604020202020204" pitchFamily="34" charset="0"/>
              <a:buNone/>
            </a:pPr>
            <a:r>
              <a:rPr lang="en-US" altLang="zh-CN" sz="2400" dirty="0">
                <a:solidFill>
                  <a:schemeClr val="tx1"/>
                </a:solidFill>
                <a:latin typeface="Times New Roman" panose="02020603050405020304" pitchFamily="18" charset="0"/>
                <a:cs typeface="Times New Roman" panose="02020603050405020304" pitchFamily="18" charset="0"/>
              </a:rPr>
              <a:t>	word vectors:</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Cosine Distance</a:t>
            </a:r>
          </a:p>
          <a:p>
            <a:pPr marL="342900" indent="-342900">
              <a:buFont typeface="Arial" panose="020B0604020202020204" pitchFamily="34" charset="0"/>
              <a:buChar char="•"/>
            </a:pP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Jaccard Similarity Coefficient</a:t>
            </a:r>
          </a:p>
          <a:p>
            <a:pPr marL="342900" indent="-342900">
              <a:buFont typeface="Arial" panose="020B0604020202020204" pitchFamily="34" charset="0"/>
              <a:buChar char="•"/>
            </a:pP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Word Movers Distance</a:t>
            </a:r>
          </a:p>
          <a:p>
            <a:pPr marL="342900" indent="-342900">
              <a:buFont typeface="Arial" panose="020B0604020202020204" pitchFamily="34" charset="0"/>
              <a:buChar char="•"/>
            </a:pPr>
            <a:r>
              <a:rPr lang="en-US" altLang="zh-CN" sz="2400" dirty="0">
                <a:solidFill>
                  <a:schemeClr val="tx1"/>
                </a:solidFill>
                <a:latin typeface="Times New Roman" panose="02020603050405020304" pitchFamily="18" charset="0"/>
                <a:cs typeface="Times New Roman" panose="02020603050405020304" pitchFamily="18" charset="0"/>
              </a:rPr>
              <a:t>Edit Distance</a:t>
            </a:r>
          </a:p>
          <a:p>
            <a:endParaRPr lang="en-US" altLang="zh-CN" sz="2400" dirty="0">
              <a:solidFill>
                <a:schemeClr val="tx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897630" y="2914550"/>
            <a:ext cx="3842443" cy="465061"/>
          </a:xfrm>
          <a:prstGeom prst="rect">
            <a:avLst/>
          </a:prstGeom>
        </p:spPr>
      </p:pic>
      <p:pic>
        <p:nvPicPr>
          <p:cNvPr id="4" name="图片 3"/>
          <p:cNvPicPr>
            <a:picLocks noChangeAspect="1"/>
          </p:cNvPicPr>
          <p:nvPr/>
        </p:nvPicPr>
        <p:blipFill>
          <a:blip r:embed="rId3"/>
          <a:stretch>
            <a:fillRect/>
          </a:stretch>
        </p:blipFill>
        <p:spPr>
          <a:xfrm>
            <a:off x="3962285" y="2508483"/>
            <a:ext cx="4756843" cy="305032"/>
          </a:xfrm>
          <a:prstGeom prst="rect">
            <a:avLst/>
          </a:prstGeom>
        </p:spPr>
      </p:pic>
      <p:pic>
        <p:nvPicPr>
          <p:cNvPr id="5" name="图片 4"/>
          <p:cNvPicPr>
            <a:picLocks noChangeAspect="1"/>
          </p:cNvPicPr>
          <p:nvPr/>
        </p:nvPicPr>
        <p:blipFill>
          <a:blip r:embed="rId4"/>
          <a:stretch>
            <a:fillRect/>
          </a:stretch>
        </p:blipFill>
        <p:spPr>
          <a:xfrm>
            <a:off x="3962285" y="3580179"/>
            <a:ext cx="4442282" cy="1269481"/>
          </a:xfrm>
          <a:prstGeom prst="rect">
            <a:avLst/>
          </a:prstGeom>
        </p:spPr>
      </p:pic>
      <p:sp>
        <p:nvSpPr>
          <p:cNvPr id="6" name="文本框 5"/>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sym typeface="+mn-ea"/>
              </a:rPr>
              <a:t>2. Metrics in Texts:</a:t>
            </a:r>
            <a:endParaRPr lang="en-US" altLang="zh-CN" sz="2800">
              <a:solidFill>
                <a:srgbClr val="002060"/>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C509660D-846A-417A-A9F2-BFFB187896E3}"/>
              </a:ext>
            </a:extLst>
          </p:cNvPr>
          <p:cNvPicPr>
            <a:picLocks noChangeAspect="1"/>
          </p:cNvPicPr>
          <p:nvPr/>
        </p:nvPicPr>
        <p:blipFill>
          <a:blip r:embed="rId5"/>
          <a:stretch>
            <a:fillRect/>
          </a:stretch>
        </p:blipFill>
        <p:spPr>
          <a:xfrm>
            <a:off x="3962285" y="5400318"/>
            <a:ext cx="2489440" cy="3157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Adversarial Attacks</a:t>
            </a:r>
            <a:endParaRPr kumimoji="1" lang="en-US" altLang="zh-CN" sz="4000" dirty="0">
              <a:latin typeface="Times New Roman" panose="02020603050405020304" pitchFamily="18" charset="0"/>
            </a:endParaRPr>
          </a:p>
        </p:txBody>
      </p:sp>
      <p:sp>
        <p:nvSpPr>
          <p:cNvPr id="2" name="文本框 1"/>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rPr>
              <a:t>1. Attack on </a:t>
            </a:r>
            <a:r>
              <a:rPr lang="en-US" altLang="zh-CN" sz="2800" b="1">
                <a:solidFill>
                  <a:srgbClr val="002060"/>
                </a:solidFill>
                <a:latin typeface="Times New Roman" panose="02020603050405020304" pitchFamily="18" charset="0"/>
                <a:cs typeface="Times New Roman" panose="02020603050405020304" pitchFamily="18" charset="0"/>
              </a:rPr>
              <a:t>Classification </a:t>
            </a:r>
            <a:r>
              <a:rPr lang="en-US" altLang="zh-CN" sz="2800">
                <a:solidFill>
                  <a:srgbClr val="002060"/>
                </a:solidFill>
                <a:latin typeface="Times New Roman" panose="02020603050405020304" pitchFamily="18" charset="0"/>
                <a:cs typeface="Times New Roman" panose="02020603050405020304" pitchFamily="18" charset="0"/>
              </a:rPr>
              <a:t>in Texts</a:t>
            </a:r>
          </a:p>
        </p:txBody>
      </p:sp>
      <p:sp>
        <p:nvSpPr>
          <p:cNvPr id="5" name="文本框 4"/>
          <p:cNvSpPr txBox="1"/>
          <p:nvPr/>
        </p:nvSpPr>
        <p:spPr>
          <a:xfrm>
            <a:off x="1076960" y="1904365"/>
            <a:ext cx="3844925" cy="460375"/>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A</a:t>
            </a:r>
            <a:r>
              <a:rPr lang="en-US" altLang="zh-CN" sz="2400">
                <a:latin typeface="Times New Roman" panose="02020603050405020304" pitchFamily="18" charset="0"/>
                <a:cs typeface="Times New Roman" panose="02020603050405020304" pitchFamily="18" charset="0"/>
              </a:rPr>
              <a:t>ttack word embedding</a:t>
            </a:r>
          </a:p>
        </p:txBody>
      </p:sp>
      <p:sp>
        <p:nvSpPr>
          <p:cNvPr id="8" name="文本框 7"/>
          <p:cNvSpPr txBox="1"/>
          <p:nvPr/>
        </p:nvSpPr>
        <p:spPr>
          <a:xfrm>
            <a:off x="1601470" y="5207635"/>
            <a:ext cx="9338945" cy="706755"/>
          </a:xfrm>
          <a:prstGeom prst="rect">
            <a:avLst/>
          </a:prstGeom>
          <a:noFill/>
        </p:spPr>
        <p:txBody>
          <a:bodyPr wrap="square" rtlCol="0" anchor="t">
            <a:spAutoFit/>
          </a:bodyPr>
          <a:lstStyle/>
          <a:p>
            <a:r>
              <a:rPr lang="en-US" altLang="zh-CN" sz="2000">
                <a:latin typeface="Times New Roman" panose="02020603050405020304" pitchFamily="18" charset="0"/>
                <a:cs typeface="Times New Roman" panose="02020603050405020304" pitchFamily="18" charset="0"/>
              </a:rPr>
              <a:t>A</a:t>
            </a:r>
            <a:r>
              <a:rPr lang="zh-CN" altLang="en-US" sz="2000">
                <a:latin typeface="Times New Roman" panose="02020603050405020304" pitchFamily="18" charset="0"/>
                <a:cs typeface="Times New Roman" panose="02020603050405020304" pitchFamily="18" charset="0"/>
              </a:rPr>
              <a:t>dd perturbation on the word embedding so as to fool a LSTM</a:t>
            </a:r>
            <a:r>
              <a:rPr lang="en-US" altLang="zh-CN" sz="2000">
                <a:latin typeface="Times New Roman" panose="02020603050405020304" pitchFamily="18" charset="0"/>
                <a:cs typeface="Times New Roman" panose="02020603050405020304" pitchFamily="18" charset="0"/>
              </a:rPr>
              <a:t> classifier. However, this attack only considers perturbing the word embedding, instead of original input sentence.</a:t>
            </a:r>
          </a:p>
        </p:txBody>
      </p:sp>
      <p:sp>
        <p:nvSpPr>
          <p:cNvPr id="10" name="文本框 9"/>
          <p:cNvSpPr txBox="1"/>
          <p:nvPr/>
        </p:nvSpPr>
        <p:spPr>
          <a:xfrm>
            <a:off x="2565400" y="6155055"/>
            <a:ext cx="7411085" cy="368300"/>
          </a:xfrm>
          <a:prstGeom prst="rect">
            <a:avLst/>
          </a:prstGeom>
          <a:noFill/>
        </p:spPr>
        <p:txBody>
          <a:bodyPr wrap="square" rtlCol="0" anchor="t">
            <a:spAutoFit/>
          </a:bodyPr>
          <a:lstStyle/>
          <a:p>
            <a:r>
              <a:rPr lang="en-US" altLang="zh-CN">
                <a:solidFill>
                  <a:schemeClr val="bg1">
                    <a:lumMod val="65000"/>
                  </a:schemeClr>
                </a:solidFill>
                <a:latin typeface="Times New Roman" panose="02020603050405020304" pitchFamily="18" charset="0"/>
                <a:cs typeface="Times New Roman" panose="02020603050405020304" pitchFamily="18" charset="0"/>
              </a:rPr>
              <a:t>2016_</a:t>
            </a:r>
            <a:r>
              <a:rPr lang="zh-CN" altLang="en-US">
                <a:solidFill>
                  <a:schemeClr val="bg1">
                    <a:lumMod val="65000"/>
                  </a:schemeClr>
                </a:solidFill>
                <a:latin typeface="Times New Roman" panose="02020603050405020304" pitchFamily="18" charset="0"/>
                <a:cs typeface="Times New Roman" panose="02020603050405020304" pitchFamily="18" charset="0"/>
              </a:rPr>
              <a:t>Adversarial training methods for semi-supervised text classification </a:t>
            </a:r>
          </a:p>
        </p:txBody>
      </p:sp>
      <p:pic>
        <p:nvPicPr>
          <p:cNvPr id="11" name="图片 10"/>
          <p:cNvPicPr>
            <a:picLocks noChangeAspect="1"/>
          </p:cNvPicPr>
          <p:nvPr/>
        </p:nvPicPr>
        <p:blipFill>
          <a:blip r:embed="rId2"/>
          <a:stretch>
            <a:fillRect/>
          </a:stretch>
        </p:blipFill>
        <p:spPr>
          <a:xfrm>
            <a:off x="2081530" y="2522855"/>
            <a:ext cx="7761605" cy="24644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Adversarial Attacks</a:t>
            </a:r>
            <a:endParaRPr kumimoji="1" lang="en-US" altLang="zh-CN" sz="4000" dirty="0">
              <a:latin typeface="Times New Roman" panose="02020603050405020304" pitchFamily="18" charset="0"/>
            </a:endParaRPr>
          </a:p>
        </p:txBody>
      </p:sp>
      <p:sp>
        <p:nvSpPr>
          <p:cNvPr id="2" name="文本框 1"/>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rPr>
              <a:t>1. Attack on </a:t>
            </a:r>
            <a:r>
              <a:rPr lang="en-US" altLang="zh-CN" sz="2800" b="1">
                <a:solidFill>
                  <a:srgbClr val="002060"/>
                </a:solidFill>
                <a:latin typeface="Times New Roman" panose="02020603050405020304" pitchFamily="18" charset="0"/>
                <a:cs typeface="Times New Roman" panose="02020603050405020304" pitchFamily="18" charset="0"/>
              </a:rPr>
              <a:t>Classification </a:t>
            </a:r>
            <a:r>
              <a:rPr lang="en-US" altLang="zh-CN" sz="2800">
                <a:solidFill>
                  <a:srgbClr val="002060"/>
                </a:solidFill>
                <a:latin typeface="Times New Roman" panose="02020603050405020304" pitchFamily="18" charset="0"/>
                <a:cs typeface="Times New Roman" panose="02020603050405020304" pitchFamily="18" charset="0"/>
              </a:rPr>
              <a:t>in Texts</a:t>
            </a:r>
          </a:p>
        </p:txBody>
      </p:sp>
      <p:sp>
        <p:nvSpPr>
          <p:cNvPr id="3" name="文本框 2"/>
          <p:cNvSpPr txBox="1"/>
          <p:nvPr/>
        </p:nvSpPr>
        <p:spPr>
          <a:xfrm>
            <a:off x="1076960" y="1904365"/>
            <a:ext cx="3844925" cy="460375"/>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A</a:t>
            </a:r>
            <a:r>
              <a:rPr lang="en-US" altLang="zh-CN" sz="2400">
                <a:latin typeface="Times New Roman" panose="02020603050405020304" pitchFamily="18" charset="0"/>
                <a:cs typeface="Times New Roman" panose="02020603050405020304" pitchFamily="18" charset="0"/>
              </a:rPr>
              <a:t>ttack </a:t>
            </a:r>
            <a:r>
              <a:rPr lang="en-US" altLang="zh-CN" sz="2400">
                <a:latin typeface="Times New Roman" panose="02020603050405020304" pitchFamily="18" charset="0"/>
                <a:cs typeface="Times New Roman" panose="02020603050405020304" pitchFamily="18" charset="0"/>
                <a:sym typeface="+mn-ea"/>
              </a:rPr>
              <a:t>words and letters</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1468120" y="2364740"/>
            <a:ext cx="9713595" cy="1630045"/>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000">
                <a:latin typeface="Times New Roman" panose="02020603050405020304" pitchFamily="18" charset="0"/>
                <a:cs typeface="Times New Roman" panose="02020603050405020304" pitchFamily="18" charset="0"/>
              </a:rPr>
              <a:t>R</a:t>
            </a:r>
            <a:r>
              <a:rPr lang="zh-CN" altLang="en-US" sz="2000">
                <a:latin typeface="Times New Roman" panose="02020603050405020304" pitchFamily="18" charset="0"/>
                <a:cs typeface="Times New Roman" panose="02020603050405020304" pitchFamily="18" charset="0"/>
              </a:rPr>
              <a:t>eplace a letter in a sentence in order to mislead a character-level text classifier. </a:t>
            </a:r>
          </a:p>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The attack algorithm manages to achieve this by finding the most-influential letter replacement via gradient information. </a:t>
            </a:r>
          </a:p>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These adversarial perturbations can be noticed by human readers, but they don’t change the content of the text as a whole, nor do they affect human judgments.</a:t>
            </a:r>
          </a:p>
        </p:txBody>
      </p:sp>
      <p:pic>
        <p:nvPicPr>
          <p:cNvPr id="8" name="图片 7"/>
          <p:cNvPicPr>
            <a:picLocks noChangeAspect="1"/>
          </p:cNvPicPr>
          <p:nvPr/>
        </p:nvPicPr>
        <p:blipFill>
          <a:blip r:embed="rId2"/>
          <a:stretch>
            <a:fillRect/>
          </a:stretch>
        </p:blipFill>
        <p:spPr>
          <a:xfrm>
            <a:off x="3449955" y="4169410"/>
            <a:ext cx="5292725" cy="1811020"/>
          </a:xfrm>
          <a:prstGeom prst="rect">
            <a:avLst/>
          </a:prstGeom>
        </p:spPr>
      </p:pic>
      <p:sp>
        <p:nvSpPr>
          <p:cNvPr id="12" name="文本框 11"/>
          <p:cNvSpPr txBox="1"/>
          <p:nvPr/>
        </p:nvSpPr>
        <p:spPr>
          <a:xfrm>
            <a:off x="2565400" y="6155055"/>
            <a:ext cx="7411085" cy="36830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sym typeface="+mn-ea"/>
              </a:rPr>
              <a:t>ACL_</a:t>
            </a:r>
            <a:r>
              <a:rPr lang="en-US">
                <a:solidFill>
                  <a:schemeClr val="bg1">
                    <a:lumMod val="65000"/>
                  </a:schemeClr>
                </a:solidFill>
                <a:latin typeface="Times New Roman" panose="02020603050405020304" pitchFamily="18" charset="0"/>
                <a:cs typeface="Times New Roman" panose="02020603050405020304" pitchFamily="18" charset="0"/>
              </a:rPr>
              <a:t>2018_</a:t>
            </a:r>
            <a:r>
              <a:rPr>
                <a:solidFill>
                  <a:schemeClr val="bg1">
                    <a:lumMod val="65000"/>
                  </a:schemeClr>
                </a:solidFill>
                <a:latin typeface="Times New Roman" panose="02020603050405020304" pitchFamily="18" charset="0"/>
                <a:cs typeface="Times New Roman" panose="02020603050405020304" pitchFamily="18" charset="0"/>
              </a:rPr>
              <a:t>HotFlip: White-Box Adversarial Examples for Text Classification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Adversarial Attacks</a:t>
            </a:r>
            <a:endParaRPr kumimoji="1" lang="en-US" altLang="zh-CN" sz="4000" dirty="0">
              <a:latin typeface="Times New Roman" panose="02020603050405020304" pitchFamily="18" charset="0"/>
            </a:endParaRPr>
          </a:p>
        </p:txBody>
      </p:sp>
      <p:sp>
        <p:nvSpPr>
          <p:cNvPr id="2" name="文本框 1"/>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rPr>
              <a:t>1. Attack on </a:t>
            </a:r>
            <a:r>
              <a:rPr lang="en-US" altLang="zh-CN" sz="2800" b="1">
                <a:solidFill>
                  <a:srgbClr val="002060"/>
                </a:solidFill>
                <a:latin typeface="Times New Roman" panose="02020603050405020304" pitchFamily="18" charset="0"/>
                <a:cs typeface="Times New Roman" panose="02020603050405020304" pitchFamily="18" charset="0"/>
              </a:rPr>
              <a:t>Classification </a:t>
            </a:r>
            <a:r>
              <a:rPr lang="en-US" altLang="zh-CN" sz="2800">
                <a:solidFill>
                  <a:srgbClr val="002060"/>
                </a:solidFill>
                <a:latin typeface="Times New Roman" panose="02020603050405020304" pitchFamily="18" charset="0"/>
                <a:cs typeface="Times New Roman" panose="02020603050405020304" pitchFamily="18" charset="0"/>
              </a:rPr>
              <a:t>in Texts</a:t>
            </a:r>
          </a:p>
        </p:txBody>
      </p:sp>
      <p:sp>
        <p:nvSpPr>
          <p:cNvPr id="3" name="文本框 2"/>
          <p:cNvSpPr txBox="1"/>
          <p:nvPr/>
        </p:nvSpPr>
        <p:spPr>
          <a:xfrm>
            <a:off x="1076960" y="1904365"/>
            <a:ext cx="3844925" cy="460375"/>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A</a:t>
            </a:r>
            <a:r>
              <a:rPr lang="en-US" altLang="zh-CN" sz="2400">
                <a:latin typeface="Times New Roman" panose="02020603050405020304" pitchFamily="18" charset="0"/>
                <a:cs typeface="Times New Roman" panose="02020603050405020304" pitchFamily="18" charset="0"/>
              </a:rPr>
              <a:t>ttack </a:t>
            </a:r>
            <a:r>
              <a:rPr lang="en-US" altLang="zh-CN" sz="2400">
                <a:latin typeface="Times New Roman" panose="02020603050405020304" pitchFamily="18" charset="0"/>
                <a:cs typeface="Times New Roman" panose="02020603050405020304" pitchFamily="18" charset="0"/>
                <a:sym typeface="+mn-ea"/>
              </a:rPr>
              <a:t>words and letters</a:t>
            </a:r>
            <a:endParaRPr lang="en-US" altLang="zh-CN"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2565400" y="6155055"/>
            <a:ext cx="7411085" cy="36830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rPr>
              <a:t>IJCAI_2018_</a:t>
            </a:r>
            <a:r>
              <a:rPr>
                <a:solidFill>
                  <a:schemeClr val="bg1">
                    <a:lumMod val="65000"/>
                  </a:schemeClr>
                </a:solidFill>
                <a:latin typeface="Times New Roman" panose="02020603050405020304" pitchFamily="18" charset="0"/>
                <a:cs typeface="Times New Roman" panose="02020603050405020304" pitchFamily="18" charset="0"/>
              </a:rPr>
              <a:t>Deep Text Classification Can be Fooled</a:t>
            </a:r>
          </a:p>
        </p:txBody>
      </p:sp>
      <p:pic>
        <p:nvPicPr>
          <p:cNvPr id="5" name="图片 4"/>
          <p:cNvPicPr>
            <a:picLocks noChangeAspect="1"/>
          </p:cNvPicPr>
          <p:nvPr/>
        </p:nvPicPr>
        <p:blipFill>
          <a:blip r:embed="rId2"/>
          <a:stretch>
            <a:fillRect/>
          </a:stretch>
        </p:blipFill>
        <p:spPr>
          <a:xfrm>
            <a:off x="706755" y="3473450"/>
            <a:ext cx="4900930" cy="2606675"/>
          </a:xfrm>
          <a:prstGeom prst="rect">
            <a:avLst/>
          </a:prstGeom>
        </p:spPr>
      </p:pic>
      <p:pic>
        <p:nvPicPr>
          <p:cNvPr id="7" name="图片 6"/>
          <p:cNvPicPr>
            <a:picLocks noChangeAspect="1"/>
          </p:cNvPicPr>
          <p:nvPr/>
        </p:nvPicPr>
        <p:blipFill>
          <a:blip r:embed="rId3"/>
          <a:stretch>
            <a:fillRect/>
          </a:stretch>
        </p:blipFill>
        <p:spPr>
          <a:xfrm>
            <a:off x="6053455" y="3435985"/>
            <a:ext cx="5017770" cy="2681605"/>
          </a:xfrm>
          <a:prstGeom prst="rect">
            <a:avLst/>
          </a:prstGeom>
        </p:spPr>
      </p:pic>
      <p:sp>
        <p:nvSpPr>
          <p:cNvPr id="9" name="文本框 8"/>
          <p:cNvSpPr txBox="1"/>
          <p:nvPr/>
        </p:nvSpPr>
        <p:spPr>
          <a:xfrm>
            <a:off x="1467485" y="2364740"/>
            <a:ext cx="9481820" cy="1014730"/>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000">
                <a:latin typeface="Times New Roman" panose="02020603050405020304" pitchFamily="18" charset="0"/>
                <a:cs typeface="Times New Roman" panose="02020603050405020304" pitchFamily="18" charset="0"/>
              </a:rPr>
              <a:t>A</a:t>
            </a:r>
            <a:r>
              <a:rPr lang="zh-CN" altLang="en-US" sz="2000">
                <a:latin typeface="Times New Roman" panose="02020603050405020304" pitchFamily="18" charset="0"/>
                <a:cs typeface="Times New Roman" panose="02020603050405020304" pitchFamily="18" charset="0"/>
              </a:rPr>
              <a:t>dding</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 removing or modifying the words and phrases in the sentences</a:t>
            </a:r>
          </a:p>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For each training sample, they find the most-influential letters, called “hot characters”.</a:t>
            </a:r>
          </a:p>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Then, they label the words that have more than 3 “hot characters” as “hot words”.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Adversarial Attacks</a:t>
            </a:r>
            <a:endParaRPr kumimoji="1" lang="en-US" altLang="zh-CN" sz="4000" dirty="0">
              <a:latin typeface="Times New Roman" panose="02020603050405020304" pitchFamily="18" charset="0"/>
            </a:endParaRPr>
          </a:p>
        </p:txBody>
      </p:sp>
      <p:sp>
        <p:nvSpPr>
          <p:cNvPr id="2" name="文本框 1"/>
          <p:cNvSpPr txBox="1"/>
          <p:nvPr/>
        </p:nvSpPr>
        <p:spPr>
          <a:xfrm>
            <a:off x="487045" y="1382395"/>
            <a:ext cx="7094220" cy="521970"/>
          </a:xfrm>
          <a:prstGeom prst="rect">
            <a:avLst/>
          </a:prstGeom>
          <a:noFill/>
        </p:spPr>
        <p:txBody>
          <a:bodyPr wrap="square" rtlCol="0" anchor="t">
            <a:spAutoFit/>
          </a:bodyPr>
          <a:lstStyle/>
          <a:p>
            <a:r>
              <a:rPr lang="en-US" altLang="zh-CN" sz="2800">
                <a:solidFill>
                  <a:srgbClr val="002060"/>
                </a:solidFill>
                <a:latin typeface="Times New Roman" panose="02020603050405020304" pitchFamily="18" charset="0"/>
                <a:cs typeface="Times New Roman" panose="02020603050405020304" pitchFamily="18" charset="0"/>
              </a:rPr>
              <a:t>2. Attack on </a:t>
            </a:r>
            <a:r>
              <a:rPr lang="en-US" altLang="zh-CN" sz="2800" b="1">
                <a:solidFill>
                  <a:srgbClr val="002060"/>
                </a:solidFill>
                <a:latin typeface="Times New Roman" panose="02020603050405020304" pitchFamily="18" charset="0"/>
                <a:cs typeface="Times New Roman" panose="02020603050405020304" pitchFamily="18" charset="0"/>
              </a:rPr>
              <a:t>Reading Comprehension Systems</a:t>
            </a:r>
          </a:p>
        </p:txBody>
      </p:sp>
      <p:pic>
        <p:nvPicPr>
          <p:cNvPr id="3" name="图片 2"/>
          <p:cNvPicPr>
            <a:picLocks noChangeAspect="1"/>
          </p:cNvPicPr>
          <p:nvPr/>
        </p:nvPicPr>
        <p:blipFill>
          <a:blip r:embed="rId2"/>
          <a:stretch>
            <a:fillRect/>
          </a:stretch>
        </p:blipFill>
        <p:spPr>
          <a:xfrm>
            <a:off x="648335" y="1904365"/>
            <a:ext cx="4301490" cy="4422775"/>
          </a:xfrm>
          <a:prstGeom prst="rect">
            <a:avLst/>
          </a:prstGeom>
        </p:spPr>
      </p:pic>
      <p:sp>
        <p:nvSpPr>
          <p:cNvPr id="12" name="文本框 11"/>
          <p:cNvSpPr txBox="1"/>
          <p:nvPr/>
        </p:nvSpPr>
        <p:spPr>
          <a:xfrm>
            <a:off x="1696720" y="6327140"/>
            <a:ext cx="8798560" cy="36830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rPr>
              <a:t>EMNLP_2017_</a:t>
            </a:r>
            <a:r>
              <a:rPr>
                <a:solidFill>
                  <a:schemeClr val="bg1">
                    <a:lumMod val="65000"/>
                  </a:schemeClr>
                </a:solidFill>
                <a:latin typeface="Times New Roman" panose="02020603050405020304" pitchFamily="18" charset="0"/>
                <a:cs typeface="Times New Roman" panose="02020603050405020304" pitchFamily="18" charset="0"/>
              </a:rPr>
              <a:t>Adversarial Examples for Evaluating Reading Comprehension Systems</a:t>
            </a:r>
          </a:p>
        </p:txBody>
      </p:sp>
      <p:sp>
        <p:nvSpPr>
          <p:cNvPr id="4" name="文本框 3"/>
          <p:cNvSpPr txBox="1"/>
          <p:nvPr/>
        </p:nvSpPr>
        <p:spPr>
          <a:xfrm>
            <a:off x="5330825" y="2359660"/>
            <a:ext cx="6022975" cy="2861310"/>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The authors successfully degrade the intelligence of the reading comprehension by inserting adversarial sentences.</a:t>
            </a:r>
          </a:p>
          <a:p>
            <a:pPr marL="342900" indent="-342900">
              <a:buFont typeface="Arial" panose="020B0604020202020204" pitchFamily="34" charset="0"/>
              <a:buChar char="•"/>
            </a:pPr>
            <a:endParaRPr lang="zh-CN" altLang="en-US"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a:latin typeface="Times New Roman" panose="02020603050405020304" pitchFamily="18" charset="0"/>
                <a:cs typeface="Times New Roman" panose="02020603050405020304" pitchFamily="18" charset="0"/>
              </a:rPr>
              <a:t>T</a:t>
            </a:r>
            <a:r>
              <a:rPr lang="zh-CN" altLang="en-US" sz="2000">
                <a:latin typeface="Times New Roman" panose="02020603050405020304" pitchFamily="18" charset="0"/>
                <a:cs typeface="Times New Roman" panose="02020603050405020304" pitchFamily="18" charset="0"/>
              </a:rPr>
              <a:t>he inserted sentence (blue) looks similar to the question, but it does not contradict the correct answer.</a:t>
            </a:r>
          </a:p>
          <a:p>
            <a:pPr indent="0">
              <a:buFont typeface="Arial" panose="020B0604020202020204" pitchFamily="34" charset="0"/>
              <a:buNone/>
            </a:pPr>
            <a:r>
              <a:rPr lang="zh-CN" altLang="en-US" sz="200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zh-CN" altLang="en-US" sz="2000">
                <a:latin typeface="Times New Roman" panose="02020603050405020304" pitchFamily="18" charset="0"/>
                <a:cs typeface="Times New Roman" panose="02020603050405020304" pitchFamily="18" charset="0"/>
              </a:rPr>
              <a:t>This inserted sentence is understandable for human readers but confuses the machine a lot.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Adversarial Attacks</a:t>
            </a:r>
            <a:endParaRPr kumimoji="1" lang="en-US" altLang="zh-CN" sz="4000" dirty="0">
              <a:latin typeface="Times New Roman" panose="02020603050405020304" pitchFamily="18" charset="0"/>
            </a:endParaRPr>
          </a:p>
        </p:txBody>
      </p:sp>
      <p:sp>
        <p:nvSpPr>
          <p:cNvPr id="2" name="文本框 1"/>
          <p:cNvSpPr txBox="1"/>
          <p:nvPr/>
        </p:nvSpPr>
        <p:spPr>
          <a:xfrm>
            <a:off x="487045" y="1382395"/>
            <a:ext cx="7094220" cy="521970"/>
          </a:xfrm>
          <a:prstGeom prst="rect">
            <a:avLst/>
          </a:prstGeom>
          <a:noFill/>
        </p:spPr>
        <p:txBody>
          <a:bodyPr wrap="square" rtlCol="0" anchor="t">
            <a:spAutoFit/>
          </a:bodyPr>
          <a:lstStyle/>
          <a:p>
            <a:r>
              <a:rPr lang="en-US" altLang="zh-CN" sz="2800" dirty="0">
                <a:solidFill>
                  <a:srgbClr val="002060"/>
                </a:solidFill>
                <a:latin typeface="Times New Roman" panose="02020603050405020304" pitchFamily="18" charset="0"/>
                <a:cs typeface="Times New Roman" panose="02020603050405020304" pitchFamily="18" charset="0"/>
              </a:rPr>
              <a:t>3. Attack on </a:t>
            </a:r>
            <a:r>
              <a:rPr lang="en-US" altLang="zh-CN" sz="2800" b="1" dirty="0">
                <a:solidFill>
                  <a:srgbClr val="002060"/>
                </a:solidFill>
                <a:latin typeface="Times New Roman" panose="02020603050405020304" pitchFamily="18" charset="0"/>
                <a:cs typeface="Times New Roman" panose="02020603050405020304" pitchFamily="18" charset="0"/>
              </a:rPr>
              <a:t>Neural Machine Translation</a:t>
            </a:r>
          </a:p>
        </p:txBody>
      </p:sp>
      <p:sp>
        <p:nvSpPr>
          <p:cNvPr id="12" name="文本框 11"/>
          <p:cNvSpPr txBox="1"/>
          <p:nvPr/>
        </p:nvSpPr>
        <p:spPr>
          <a:xfrm>
            <a:off x="1235710" y="3359150"/>
            <a:ext cx="8798560" cy="36830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rPr>
              <a:t>ICLR_2018_</a:t>
            </a:r>
            <a:r>
              <a:rPr>
                <a:solidFill>
                  <a:schemeClr val="bg1">
                    <a:lumMod val="65000"/>
                  </a:schemeClr>
                </a:solidFill>
                <a:latin typeface="Times New Roman" panose="02020603050405020304" pitchFamily="18" charset="0"/>
                <a:cs typeface="Times New Roman" panose="02020603050405020304" pitchFamily="18" charset="0"/>
              </a:rPr>
              <a:t>Synthetic and Natural Noise Both Break Neural Machine Translation</a:t>
            </a:r>
          </a:p>
        </p:txBody>
      </p:sp>
      <p:sp>
        <p:nvSpPr>
          <p:cNvPr id="3" name="文本框 2"/>
          <p:cNvSpPr txBox="1"/>
          <p:nvPr/>
        </p:nvSpPr>
        <p:spPr>
          <a:xfrm>
            <a:off x="1115695" y="2200894"/>
            <a:ext cx="9038590" cy="1014730"/>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The work studies the stability of machine learning translation tools when their input sentences are perturbed from natural errors (typos, misspellings, etc.) and manually crafted distortions (letter replacement, letter reorder).</a:t>
            </a:r>
          </a:p>
        </p:txBody>
      </p:sp>
      <p:sp>
        <p:nvSpPr>
          <p:cNvPr id="4" name="文本框 3"/>
          <p:cNvSpPr txBox="1"/>
          <p:nvPr/>
        </p:nvSpPr>
        <p:spPr>
          <a:xfrm>
            <a:off x="687705" y="5979795"/>
            <a:ext cx="10817225" cy="368300"/>
          </a:xfrm>
          <a:prstGeom prst="rect">
            <a:avLst/>
          </a:prstGeom>
          <a:noFill/>
        </p:spPr>
        <p:txBody>
          <a:bodyPr wrap="square" rtlCol="0" anchor="t">
            <a:spAutoFit/>
          </a:bodyPr>
          <a:lstStyle/>
          <a:p>
            <a:pPr algn="ctr"/>
            <a:r>
              <a:rPr lang="en-US">
                <a:solidFill>
                  <a:schemeClr val="bg1">
                    <a:lumMod val="65000"/>
                  </a:schemeClr>
                </a:solidFill>
                <a:latin typeface="Times New Roman" panose="02020603050405020304" pitchFamily="18" charset="0"/>
                <a:cs typeface="Times New Roman" panose="02020603050405020304" pitchFamily="18" charset="0"/>
              </a:rPr>
              <a:t>AAAI_2020_</a:t>
            </a:r>
            <a:r>
              <a:rPr>
                <a:solidFill>
                  <a:schemeClr val="bg1">
                    <a:lumMod val="65000"/>
                  </a:schemeClr>
                </a:solidFill>
                <a:latin typeface="Times New Roman" panose="02020603050405020304" pitchFamily="18" charset="0"/>
                <a:cs typeface="Times New Roman" panose="02020603050405020304" pitchFamily="18" charset="0"/>
              </a:rPr>
              <a:t>Seq2Sick: Evaluating the Robustness of Sequence-to-Sequence Models with Adversarial Examples</a:t>
            </a:r>
          </a:p>
        </p:txBody>
      </p:sp>
      <p:sp>
        <p:nvSpPr>
          <p:cNvPr id="5" name="文本框 4"/>
          <p:cNvSpPr txBox="1"/>
          <p:nvPr/>
        </p:nvSpPr>
        <p:spPr>
          <a:xfrm>
            <a:off x="1115695" y="4184650"/>
            <a:ext cx="9038590" cy="1630045"/>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sym typeface="+mn-ea"/>
              </a:rPr>
              <a:t>Seq2Sick tries to attack seq2seq models in neural machine translation and text summarization. </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sym typeface="+mn-ea"/>
              </a:rPr>
              <a:t>In their setting, two goals of attacking are set: to mislead the model to generate an output which has on overlapping with the ground truth, and to lead the model to produce an output with targeted keywords.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Challenges</a:t>
            </a:r>
            <a:endParaRPr kumimoji="1" lang="en-US" altLang="zh-CN" sz="4000" dirty="0">
              <a:latin typeface="Times New Roman" panose="02020603050405020304" pitchFamily="18" charset="0"/>
            </a:endParaRPr>
          </a:p>
        </p:txBody>
      </p:sp>
      <p:sp>
        <p:nvSpPr>
          <p:cNvPr id="6" name="文本框 5"/>
          <p:cNvSpPr txBox="1"/>
          <p:nvPr/>
        </p:nvSpPr>
        <p:spPr>
          <a:xfrm>
            <a:off x="1113790" y="2131060"/>
            <a:ext cx="9963785" cy="2306955"/>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Currently , the majority of studies on adversarial texts is about theoretical models and rarely related to practical applications.</a:t>
            </a: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There do not exist well-performed adversarial examples which can fool any DNNs</a:t>
            </a:r>
          </a:p>
          <a:p>
            <a:pPr marL="342900" indent="-342900">
              <a:buFont typeface="Arial" panose="020B0604020202020204" pitchFamily="34" charset="0"/>
              <a:buChar char="•"/>
            </a:pP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4912994" y="5375275"/>
            <a:ext cx="2365375" cy="368300"/>
          </a:xfrm>
          <a:prstGeom prst="rect">
            <a:avLst/>
          </a:prstGeom>
          <a:noFill/>
        </p:spPr>
        <p:txBody>
          <a:bodyPr wrap="none" rtlCol="0">
            <a:spAutoFit/>
          </a:bodyPr>
          <a:lstStyle/>
          <a:p>
            <a:r>
              <a:rPr lang="en-US" altLang="zh-CN" sz="1600" b="1" dirty="0">
                <a:solidFill>
                  <a:schemeClr val="bg1">
                    <a:lumMod val="65000"/>
                  </a:schemeClr>
                </a:solidFill>
                <a:latin typeface="Times New Roman" panose="02020603050405020304" pitchFamily="18" charset="0"/>
                <a:ea typeface="黑体" panose="02010600030101010101" charset="-122"/>
                <a:cs typeface="Times New Roman" panose="02020603050405020304" pitchFamily="18" charset="0"/>
              </a:rPr>
              <a:t>2020.11.21  •  ChongQing</a:t>
            </a:r>
            <a:r>
              <a:rPr lang="en-US" altLang="zh-CN" dirty="0">
                <a:latin typeface="Times New Roman" panose="02020603050405020304" pitchFamily="18" charset="0"/>
                <a:cs typeface="Times New Roman" panose="02020603050405020304" pitchFamily="18" charset="0"/>
              </a:rPr>
              <a:t> </a:t>
            </a:r>
          </a:p>
        </p:txBody>
      </p:sp>
      <p:sp>
        <p:nvSpPr>
          <p:cNvPr id="16" name="文本框 15"/>
          <p:cNvSpPr txBox="1"/>
          <p:nvPr/>
        </p:nvSpPr>
        <p:spPr>
          <a:xfrm>
            <a:off x="550860" y="1168990"/>
            <a:ext cx="11089640" cy="1383665"/>
          </a:xfrm>
          <a:prstGeom prst="rect">
            <a:avLst/>
          </a:prstGeom>
          <a:noFill/>
        </p:spPr>
        <p:txBody>
          <a:bodyPr wrap="square" rtlCol="0">
            <a:spAutoFit/>
            <a:scene3d>
              <a:camera prst="orthographicFront"/>
              <a:lightRig rig="threePt" dir="t"/>
            </a:scene3d>
          </a:bodyPr>
          <a:lstStyle/>
          <a:p>
            <a:pPr algn="ctr" fontAlgn="auto">
              <a:lnSpc>
                <a:spcPct val="150000"/>
              </a:lnSpc>
            </a:pPr>
            <a:r>
              <a:rPr lang="en-US" altLang="zh-CN" sz="2800" b="1"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Evaluating and Enhancing the Robustness of Neural Network-based Dependency Parsing Models with Adversarial Examples</a:t>
            </a:r>
          </a:p>
        </p:txBody>
      </p:sp>
      <p:sp>
        <p:nvSpPr>
          <p:cNvPr id="2" name="文本框 1"/>
          <p:cNvSpPr txBox="1"/>
          <p:nvPr/>
        </p:nvSpPr>
        <p:spPr>
          <a:xfrm>
            <a:off x="7817485" y="6156325"/>
            <a:ext cx="3129280" cy="368300"/>
          </a:xfrm>
          <a:prstGeom prst="rect">
            <a:avLst/>
          </a:prstGeom>
          <a:noFill/>
        </p:spPr>
        <p:txBody>
          <a:bodyPr wrap="square" rtlCol="0">
            <a:spAutoFit/>
          </a:bodyPr>
          <a:lstStyle/>
          <a:p>
            <a:r>
              <a:rPr lang="en-US" altLang="zh-CN"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Reported by Chenghong Li</a:t>
            </a: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12" name="文本框 11"/>
          <p:cNvSpPr txBox="1"/>
          <p:nvPr/>
        </p:nvSpPr>
        <p:spPr>
          <a:xfrm>
            <a:off x="1550986" y="4578952"/>
            <a:ext cx="9089390" cy="645160"/>
          </a:xfrm>
          <a:prstGeom prst="rect">
            <a:avLst/>
          </a:prstGeom>
          <a:noFill/>
        </p:spPr>
        <p:txBody>
          <a:bodyPr wrap="square" rtlCol="0" anchor="t">
            <a:spAutoFit/>
          </a:bodyPr>
          <a:lstStyle/>
          <a:p>
            <a:pPr algn="ctr"/>
            <a:r>
              <a:rPr lang="en-US" dirty="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ACL_2020</a:t>
            </a:r>
          </a:p>
          <a:p>
            <a:pPr algn="ctr"/>
            <a:r>
              <a:rPr lang="en-US" dirty="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Code:</a:t>
            </a:r>
            <a:r>
              <a:rPr lang="zh-CN" altLang="en-US" dirty="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https://github.com/zjiehang/DPAttack</a:t>
            </a:r>
          </a:p>
        </p:txBody>
      </p:sp>
      <p:pic>
        <p:nvPicPr>
          <p:cNvPr id="4" name="图片 3">
            <a:extLst>
              <a:ext uri="{FF2B5EF4-FFF2-40B4-BE49-F238E27FC236}">
                <a16:creationId xmlns:a16="http://schemas.microsoft.com/office/drawing/2014/main" id="{C7E8AFD4-BD8A-435B-862D-85DC9B26934B}"/>
              </a:ext>
            </a:extLst>
          </p:cNvPr>
          <p:cNvPicPr>
            <a:picLocks noChangeAspect="1"/>
          </p:cNvPicPr>
          <p:nvPr/>
        </p:nvPicPr>
        <p:blipFill>
          <a:blip r:embed="rId7"/>
          <a:stretch>
            <a:fillRect/>
          </a:stretch>
        </p:blipFill>
        <p:spPr>
          <a:xfrm>
            <a:off x="2585534" y="2560839"/>
            <a:ext cx="7020291" cy="18887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8855"/>
            <a:ext cx="12192000" cy="4745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894080" y="1448435"/>
            <a:ext cx="3520440" cy="2680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a:off x="0" y="970425"/>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7"/>
          <a:stretch>
            <a:fillRect/>
          </a:stretch>
        </p:blipFill>
        <p:spPr>
          <a:xfrm>
            <a:off x="10755086" y="5894738"/>
            <a:ext cx="1436914" cy="963262"/>
          </a:xfrm>
          <a:prstGeom prst="rect">
            <a:avLst/>
          </a:prstGeom>
        </p:spPr>
      </p:pic>
      <p:sp>
        <p:nvSpPr>
          <p:cNvPr id="22" name="文本框 21"/>
          <p:cNvSpPr txBox="1"/>
          <p:nvPr/>
        </p:nvSpPr>
        <p:spPr>
          <a:xfrm>
            <a:off x="5247640" y="1307465"/>
            <a:ext cx="6266180" cy="3617595"/>
          </a:xfrm>
          <a:prstGeom prst="rect">
            <a:avLst/>
          </a:prstGeom>
          <a:noFill/>
        </p:spPr>
        <p:txBody>
          <a:bodyPr wrap="square" rtlCol="0">
            <a:spAutoFit/>
          </a:bodyPr>
          <a:lstStyle/>
          <a:p>
            <a:pPr fontAlgn="auto">
              <a:lnSpc>
                <a:spcPts val="55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1. Introduction</a:t>
            </a:r>
          </a:p>
          <a:p>
            <a:pPr fontAlgn="auto">
              <a:lnSpc>
                <a:spcPts val="55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 Classification</a:t>
            </a:r>
          </a:p>
          <a:p>
            <a:pPr fontAlgn="auto">
              <a:lnSpc>
                <a:spcPts val="55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mn-ea"/>
              </a:rPr>
              <a:t>Evaluation and Metrics</a:t>
            </a:r>
          </a:p>
          <a:p>
            <a:pPr fontAlgn="auto">
              <a:lnSpc>
                <a:spcPts val="55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4. Adversarial Attacks</a:t>
            </a:r>
          </a:p>
          <a:p>
            <a:pPr fontAlgn="auto">
              <a:lnSpc>
                <a:spcPts val="55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5. Challenges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8855"/>
            <a:ext cx="12192000" cy="4745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935355" y="1564640"/>
            <a:ext cx="3520440" cy="258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a:off x="0" y="970425"/>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7"/>
          <a:stretch>
            <a:fillRect/>
          </a:stretch>
        </p:blipFill>
        <p:spPr>
          <a:xfrm>
            <a:off x="10755086" y="5894738"/>
            <a:ext cx="1436914" cy="963262"/>
          </a:xfrm>
          <a:prstGeom prst="rect">
            <a:avLst/>
          </a:prstGeom>
        </p:spPr>
      </p:pic>
      <p:sp>
        <p:nvSpPr>
          <p:cNvPr id="22" name="文本框 21"/>
          <p:cNvSpPr txBox="1"/>
          <p:nvPr/>
        </p:nvSpPr>
        <p:spPr>
          <a:xfrm>
            <a:off x="5621655" y="1448435"/>
            <a:ext cx="4878070" cy="3169285"/>
          </a:xfrm>
          <a:prstGeom prst="rect">
            <a:avLst/>
          </a:prstGeom>
          <a:noFill/>
        </p:spPr>
        <p:txBody>
          <a:bodyPr wrap="square" rtlCol="0">
            <a:spAutoFit/>
          </a:bodyPr>
          <a:lstStyle/>
          <a:p>
            <a:pPr fontAlgn="auto">
              <a:lnSpc>
                <a:spcPts val="60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1. Introduction </a:t>
            </a:r>
          </a:p>
          <a:p>
            <a:pPr fontAlgn="auto">
              <a:lnSpc>
                <a:spcPts val="60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 Method</a:t>
            </a:r>
          </a:p>
          <a:p>
            <a:pPr fontAlgn="auto">
              <a:lnSpc>
                <a:spcPts val="60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fontAlgn="auto">
              <a:lnSpc>
                <a:spcPts val="6000"/>
              </a:lnSpc>
            </a:pPr>
            <a:r>
              <a:rPr lang="en-US" altLang="zh-CN" sz="40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4. Conclusion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sym typeface="+mn-ea"/>
              </a:rPr>
              <a:t>Introduction</a:t>
            </a:r>
            <a:endParaRPr lang="zh-CN" altLang="en-US"/>
          </a:p>
        </p:txBody>
      </p:sp>
      <p:sp>
        <p:nvSpPr>
          <p:cNvPr id="3" name="内容占位符 2"/>
          <p:cNvSpPr>
            <a:spLocks noGrp="1"/>
          </p:cNvSpPr>
          <p:nvPr>
            <p:ph idx="1"/>
          </p:nvPr>
        </p:nvSpPr>
        <p:spPr>
          <a:xfrm>
            <a:off x="838200" y="1818005"/>
            <a:ext cx="10515600" cy="4605020"/>
          </a:xfrm>
        </p:spPr>
        <p:txBody>
          <a:bodyPr/>
          <a:lstStyle/>
          <a:p>
            <a:pPr marL="457200" indent="-457200">
              <a:buFont typeface="Wingdings" panose="05000000000000000000" charset="0"/>
              <a:buChar char="l"/>
            </a:pPr>
            <a:r>
              <a:rPr b="0" dirty="0">
                <a:sym typeface="+mn-ea"/>
              </a:rPr>
              <a:t>Previously studies along this line mainly focused on </a:t>
            </a:r>
            <a:r>
              <a:rPr dirty="0">
                <a:sym typeface="+mn-ea"/>
              </a:rPr>
              <a:t>semantic tasks</a:t>
            </a:r>
            <a:r>
              <a:rPr b="0" dirty="0">
                <a:sym typeface="+mn-ea"/>
              </a:rPr>
              <a:t> such as sentiment analysis, question answering and reading comprehension.</a:t>
            </a:r>
          </a:p>
          <a:p>
            <a:pPr marL="457200" indent="-457200">
              <a:buFont typeface="Wingdings" panose="05000000000000000000" charset="0"/>
              <a:buChar char="l"/>
            </a:pPr>
            <a:endParaRPr b="0" dirty="0">
              <a:sym typeface="+mn-ea"/>
            </a:endParaRPr>
          </a:p>
          <a:p>
            <a:pPr marL="457200" indent="-457200">
              <a:buFont typeface="Wingdings" panose="05000000000000000000" charset="0"/>
              <a:buChar char="l"/>
            </a:pPr>
            <a:r>
              <a:rPr lang="en-US" altLang="zh-CN" b="0" dirty="0">
                <a:effectLst/>
                <a:latin typeface="Times New Roman" panose="02020603050405020304" pitchFamily="18" charset="0"/>
                <a:cs typeface="Times New Roman" panose="02020603050405020304" pitchFamily="18" charset="0"/>
              </a:rPr>
              <a:t>A</a:t>
            </a:r>
            <a:r>
              <a:rPr lang="zh-CN" altLang="en-US" b="0" dirty="0">
                <a:effectLst/>
                <a:latin typeface="Times New Roman" panose="02020603050405020304" pitchFamily="18" charset="0"/>
                <a:cs typeface="Times New Roman" panose="02020603050405020304" pitchFamily="18" charset="0"/>
              </a:rPr>
              <a:t>dversarial examples also exist in </a:t>
            </a:r>
            <a:r>
              <a:rPr lang="zh-CN" altLang="en-US" dirty="0">
                <a:effectLst/>
                <a:latin typeface="Times New Roman" panose="02020603050405020304" pitchFamily="18" charset="0"/>
                <a:cs typeface="Times New Roman" panose="02020603050405020304" pitchFamily="18" charset="0"/>
              </a:rPr>
              <a:t>dependency parsing</a:t>
            </a:r>
            <a:r>
              <a:rPr lang="en-US" altLang="zh-CN" b="0" dirty="0">
                <a:effectLst/>
                <a:latin typeface="Times New Roman" panose="02020603050405020304" pitchFamily="18" charset="0"/>
                <a:cs typeface="Times New Roman" panose="02020603050405020304" pitchFamily="18" charset="0"/>
              </a:rPr>
              <a:t>.</a:t>
            </a:r>
          </a:p>
          <a:p>
            <a:pPr marL="457200" indent="-457200">
              <a:buFont typeface="Wingdings" panose="05000000000000000000" charset="0"/>
              <a:buChar char="l"/>
            </a:pPr>
            <a:endParaRPr lang="en-US" altLang="zh-CN" b="0" dirty="0">
              <a:effectLst/>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l"/>
            </a:pPr>
            <a:endParaRPr lang="en-US" altLang="zh-CN" b="0" dirty="0">
              <a:effectLst/>
              <a:latin typeface="Times New Roman" panose="02020603050405020304" pitchFamily="18" charset="0"/>
              <a:cs typeface="Times New Roman" panose="02020603050405020304" pitchFamily="18" charset="0"/>
            </a:endParaRPr>
          </a:p>
          <a:p>
            <a:pPr marL="457200" indent="-457200">
              <a:buFont typeface="Wingdings" panose="05000000000000000000" charset="0"/>
              <a:buChar char="l"/>
            </a:pPr>
            <a:r>
              <a:rPr lang="en-US" altLang="zh-CN" b="0" dirty="0">
                <a:effectLst/>
                <a:latin typeface="Times New Roman" panose="02020603050405020304" pitchFamily="18" charset="0"/>
                <a:cs typeface="Times New Roman" panose="02020603050405020304" pitchFamily="18" charset="0"/>
              </a:rPr>
              <a:t>C</a:t>
            </a:r>
            <a:r>
              <a:rPr lang="zh-CN" altLang="en-US" b="0" dirty="0">
                <a:effectLst/>
                <a:latin typeface="Times New Roman" panose="02020603050405020304" pitchFamily="18" charset="0"/>
                <a:cs typeface="Times New Roman" panose="02020603050405020304" pitchFamily="18" charset="0"/>
              </a:rPr>
              <a:t>onstruct syntactic adversarial examples to fool a dependency parser </a:t>
            </a:r>
            <a:r>
              <a:rPr lang="zh-CN" altLang="en-US" dirty="0">
                <a:effectLst/>
                <a:latin typeface="Times New Roman" panose="02020603050405020304" pitchFamily="18" charset="0"/>
                <a:cs typeface="Times New Roman" panose="02020603050405020304" pitchFamily="18" charset="0"/>
              </a:rPr>
              <a:t>without changing the original syntactic structure</a:t>
            </a:r>
            <a:r>
              <a:rPr lang="en-US" altLang="zh-CN" dirty="0">
                <a:effectLst/>
                <a:latin typeface="Times New Roman" panose="02020603050405020304" pitchFamily="18" charset="0"/>
                <a:cs typeface="Times New Roman" panose="02020603050405020304" pitchFamily="18" charset="0"/>
              </a:rPr>
              <a:t>.</a:t>
            </a:r>
            <a:endParaRPr lang="zh-CN" altLang="en-US" b="0" dirty="0">
              <a:effectLst/>
              <a:latin typeface="Times New Roman" panose="02020603050405020304" pitchFamily="18" charset="0"/>
              <a:cs typeface="Times New Roman" panose="02020603050405020304" pitchFamily="18" charset="0"/>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sym typeface="+mn-ea"/>
              </a:rPr>
              <a:t>Introduction</a:t>
            </a:r>
            <a:endParaRPr lang="zh-CN" altLang="en-US"/>
          </a:p>
        </p:txBody>
      </p:sp>
      <p:pic>
        <p:nvPicPr>
          <p:cNvPr id="4" name="图片 3"/>
          <p:cNvPicPr>
            <a:picLocks noChangeAspect="1"/>
          </p:cNvPicPr>
          <p:nvPr/>
        </p:nvPicPr>
        <p:blipFill>
          <a:blip r:embed="rId3"/>
          <a:stretch>
            <a:fillRect/>
          </a:stretch>
        </p:blipFill>
        <p:spPr>
          <a:xfrm>
            <a:off x="3827145" y="1614805"/>
            <a:ext cx="4537710" cy="49523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楷体" panose="02010609060101010101" pitchFamily="49" charset="-122"/>
                <a:sym typeface="+mn-ea"/>
              </a:rPr>
              <a:t>Method</a:t>
            </a:r>
            <a:endParaRPr lang="zh-CN" altLang="en-US" dirty="0"/>
          </a:p>
        </p:txBody>
      </p:sp>
      <p:sp>
        <p:nvSpPr>
          <p:cNvPr id="3" name="内容占位符 2"/>
          <p:cNvSpPr>
            <a:spLocks noGrp="1"/>
          </p:cNvSpPr>
          <p:nvPr>
            <p:ph idx="1"/>
          </p:nvPr>
        </p:nvSpPr>
        <p:spPr>
          <a:xfrm>
            <a:off x="206375" y="1330960"/>
            <a:ext cx="6243320" cy="492760"/>
          </a:xfrm>
        </p:spPr>
        <p:txBody>
          <a:bodyPr>
            <a:normAutofit fontScale="97500"/>
          </a:bodyPr>
          <a:lstStyle/>
          <a:p>
            <a:pPr marL="457200" indent="-457200">
              <a:buFont typeface="Wingdings" panose="05000000000000000000" charset="0"/>
              <a:buChar char="l"/>
            </a:pPr>
            <a:r>
              <a:rPr lang="en-US" altLang="zh-CN" dirty="0"/>
              <a:t>black-box setting</a:t>
            </a:r>
          </a:p>
        </p:txBody>
      </p:sp>
      <p:pic>
        <p:nvPicPr>
          <p:cNvPr id="6" name="图片 5"/>
          <p:cNvPicPr>
            <a:picLocks noChangeAspect="1"/>
          </p:cNvPicPr>
          <p:nvPr/>
        </p:nvPicPr>
        <p:blipFill>
          <a:blip r:embed="rId3"/>
          <a:stretch>
            <a:fillRect/>
          </a:stretch>
        </p:blipFill>
        <p:spPr>
          <a:xfrm>
            <a:off x="7182485" y="1253490"/>
            <a:ext cx="4924425" cy="5448300"/>
          </a:xfrm>
          <a:prstGeom prst="rect">
            <a:avLst/>
          </a:prstGeom>
        </p:spPr>
      </p:pic>
      <p:sp>
        <p:nvSpPr>
          <p:cNvPr id="7" name="文本框 6"/>
          <p:cNvSpPr txBox="1"/>
          <p:nvPr/>
        </p:nvSpPr>
        <p:spPr>
          <a:xfrm>
            <a:off x="80010" y="1901825"/>
            <a:ext cx="7235190" cy="4339650"/>
          </a:xfrm>
          <a:prstGeom prst="rect">
            <a:avLst/>
          </a:prstGeom>
          <a:noFill/>
        </p:spPr>
        <p:txBody>
          <a:bodyPr wrap="square" rtlCol="0" anchor="t">
            <a:spAutoFit/>
          </a:bodyPr>
          <a:lstStyle/>
          <a:p>
            <a:pPr marL="285750" indent="-285750"/>
            <a:r>
              <a:rPr lang="en-US" altLang="zh-CN" dirty="0">
                <a:latin typeface="Times New Roman" panose="02020603050405020304" pitchFamily="18" charset="0"/>
                <a:cs typeface="Times New Roman" panose="02020603050405020304" pitchFamily="18" charset="0"/>
              </a:rPr>
              <a:t>Constraint </a:t>
            </a:r>
            <a:r>
              <a:rPr lang="en-US" altLang="zh-CN" dirty="0">
                <a:effectLst/>
                <a:latin typeface="Times New Roman" panose="02020603050405020304" pitchFamily="18" charset="0"/>
                <a:cs typeface="Times New Roman" panose="02020603050405020304" pitchFamily="18" charset="0"/>
              </a:rPr>
              <a:t>(iii) </a:t>
            </a:r>
            <a:r>
              <a:rPr lang="en-US" altLang="zh-CN" dirty="0">
                <a:latin typeface="Times New Roman" panose="02020603050405020304" pitchFamily="18" charset="0"/>
                <a:cs typeface="Times New Roman" panose="02020603050405020304" pitchFamily="18" charset="0"/>
              </a:rPr>
              <a:t>:</a:t>
            </a:r>
          </a:p>
          <a:p>
            <a:pPr marL="285750" indent="-285750"/>
            <a:r>
              <a:rPr lang="en-US" altLang="zh-CN" dirty="0">
                <a:effectLst/>
                <a:latin typeface="Times New Roman" panose="02020603050405020304" pitchFamily="18" charset="0"/>
                <a:cs typeface="Times New Roman" panose="02020603050405020304" pitchFamily="18" charset="0"/>
              </a:rPr>
              <a:t>	Pronouns, articles, conjunctions, numerals, interjections, interrogative determiners, and punctuations are not allowed to be replaced.</a:t>
            </a:r>
            <a:endParaRPr lang="en-US" altLang="zh-CN" dirty="0">
              <a:latin typeface="Times New Roman" panose="02020603050405020304" pitchFamily="18" charset="0"/>
              <a:cs typeface="Times New Roman" panose="02020603050405020304" pitchFamily="18" charset="0"/>
              <a:sym typeface="+mn-ea"/>
            </a:endParaRPr>
          </a:p>
          <a:p>
            <a:endParaRPr lang="en-US" altLang="zh-CN" sz="18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e.g.</a:t>
            </a:r>
            <a:endParaRPr lang="en-US" altLang="zh-CN" sz="2400" dirty="0"/>
          </a:p>
          <a:p>
            <a:pPr marL="285750" indent="-285750">
              <a:buFont typeface="Arial" panose="020B0604020202020204" pitchFamily="34" charset="0"/>
              <a:buChar char="•"/>
            </a:pPr>
            <a:r>
              <a:rPr lang="en-US" altLang="zh-CN" b="1" dirty="0"/>
              <a:t>Step1:</a:t>
            </a:r>
          </a:p>
          <a:p>
            <a:pPr marL="742950" lvl="1" indent="-285750">
              <a:buFont typeface="Arial" panose="020B0604020202020204" pitchFamily="34" charset="0"/>
              <a:buChar char="•"/>
            </a:pPr>
            <a:r>
              <a:rPr lang="zh-CN" altLang="en-US" dirty="0"/>
              <a:t>The link beteen the futures and stock markets ripped apart</a:t>
            </a:r>
            <a:r>
              <a:rPr lang="en-US" altLang="zh-CN" dirty="0"/>
              <a:t>.</a:t>
            </a:r>
            <a:endParaRPr lang="zh-CN" altLang="en-US" dirty="0"/>
          </a:p>
          <a:p>
            <a:pPr marL="742950" lvl="1" indent="-285750">
              <a:buFont typeface="Arial" panose="020B0604020202020204" pitchFamily="34" charset="0"/>
              <a:buChar char="•"/>
            </a:pPr>
            <a:r>
              <a:rPr lang="zh-CN" altLang="en-US" dirty="0"/>
              <a:t>The </a:t>
            </a:r>
            <a:r>
              <a:rPr lang="en-US" altLang="zh-CN" b="1" dirty="0">
                <a:sym typeface="+mn-ea"/>
              </a:rPr>
              <a:t>&lt;</a:t>
            </a:r>
            <a:r>
              <a:rPr lang="en-US" altLang="zh-CN" b="1" dirty="0" err="1">
                <a:sym typeface="+mn-ea"/>
              </a:rPr>
              <a:t>unk</a:t>
            </a:r>
            <a:r>
              <a:rPr lang="en-US" altLang="zh-CN" b="1" dirty="0">
                <a:sym typeface="+mn-ea"/>
              </a:rPr>
              <a:t>&gt;</a:t>
            </a:r>
            <a:r>
              <a:rPr lang="zh-CN" altLang="en-US" dirty="0">
                <a:sym typeface="+mn-ea"/>
              </a:rPr>
              <a:t> beteen the futures and stock markets ripped apart</a:t>
            </a:r>
            <a:r>
              <a:rPr lang="en-US" altLang="zh-CN" dirty="0">
                <a:sym typeface="+mn-ea"/>
              </a:rPr>
              <a:t>.</a:t>
            </a:r>
          </a:p>
          <a:p>
            <a:pPr marL="742950" lvl="1" indent="-285750">
              <a:buFont typeface="Arial" panose="020B0604020202020204" pitchFamily="34" charset="0"/>
              <a:buChar char="•"/>
            </a:pPr>
            <a:r>
              <a:rPr lang="zh-CN" altLang="en-US" dirty="0">
                <a:sym typeface="+mn-ea"/>
              </a:rPr>
              <a:t>The </a:t>
            </a:r>
            <a:r>
              <a:rPr lang="zh-CN" altLang="en-US" dirty="0"/>
              <a:t>link </a:t>
            </a:r>
            <a:r>
              <a:rPr lang="zh-CN" altLang="en-US" dirty="0">
                <a:sym typeface="+mn-ea"/>
              </a:rPr>
              <a:t>beteen the </a:t>
            </a:r>
            <a:r>
              <a:rPr lang="en-US" altLang="zh-CN" b="1" dirty="0">
                <a:sym typeface="+mn-ea"/>
              </a:rPr>
              <a:t>&lt;</a:t>
            </a:r>
            <a:r>
              <a:rPr lang="en-US" altLang="zh-CN" b="1" dirty="0" err="1">
                <a:sym typeface="+mn-ea"/>
              </a:rPr>
              <a:t>unk</a:t>
            </a:r>
            <a:r>
              <a:rPr lang="en-US" altLang="zh-CN" b="1" dirty="0">
                <a:sym typeface="+mn-ea"/>
              </a:rPr>
              <a:t>&gt;</a:t>
            </a:r>
            <a:r>
              <a:rPr lang="zh-CN" altLang="en-US" dirty="0">
                <a:sym typeface="+mn-ea"/>
              </a:rPr>
              <a:t> and stock markets ripped apart</a:t>
            </a:r>
            <a:r>
              <a:rPr lang="en-US" altLang="zh-CN" dirty="0">
                <a:sym typeface="+mn-ea"/>
              </a:rPr>
              <a:t>.</a:t>
            </a:r>
          </a:p>
          <a:p>
            <a:pPr marL="742950" lvl="1" indent="-285750">
              <a:buFont typeface="Arial" panose="020B0604020202020204" pitchFamily="34" charset="0"/>
              <a:buChar char="•"/>
            </a:pPr>
            <a:r>
              <a:rPr lang="zh-CN" altLang="en-US" dirty="0">
                <a:sym typeface="+mn-ea"/>
              </a:rPr>
              <a:t>The link beteen the futures and </a:t>
            </a:r>
            <a:r>
              <a:rPr lang="en-US" altLang="zh-CN" b="1" dirty="0">
                <a:sym typeface="+mn-ea"/>
              </a:rPr>
              <a:t>&lt;</a:t>
            </a:r>
            <a:r>
              <a:rPr lang="en-US" altLang="zh-CN" b="1" dirty="0" err="1">
                <a:sym typeface="+mn-ea"/>
              </a:rPr>
              <a:t>unk</a:t>
            </a:r>
            <a:r>
              <a:rPr lang="en-US" altLang="zh-CN" b="1" dirty="0">
                <a:sym typeface="+mn-ea"/>
              </a:rPr>
              <a:t>&gt;</a:t>
            </a:r>
            <a:r>
              <a:rPr lang="zh-CN" altLang="en-US" dirty="0">
                <a:sym typeface="+mn-ea"/>
              </a:rPr>
              <a:t> markets ripped apart</a:t>
            </a:r>
            <a:r>
              <a:rPr lang="en-US" altLang="zh-CN" dirty="0">
                <a:sym typeface="+mn-ea"/>
              </a:rPr>
              <a:t>.</a:t>
            </a:r>
            <a:endParaRPr lang="zh-CN" altLang="en-US" dirty="0"/>
          </a:p>
          <a:p>
            <a:pPr marL="285750" indent="-285750"/>
            <a:r>
              <a:rPr lang="en-US" altLang="zh-CN" dirty="0">
                <a:sym typeface="+mn-ea"/>
              </a:rPr>
              <a:t>       ... ... </a:t>
            </a:r>
          </a:p>
          <a:p>
            <a:pPr marL="285750" indent="-285750"/>
            <a:endParaRPr lang="en-US" altLang="zh-CN" dirty="0">
              <a:sym typeface="+mn-ea"/>
            </a:endParaRPr>
          </a:p>
          <a:p>
            <a:pPr marL="285750" indent="-285750"/>
            <a:r>
              <a:rPr lang="en-US" altLang="zh-CN" dirty="0">
                <a:sym typeface="+mn-ea"/>
              </a:rPr>
              <a:t>	&gt; sort by UAS </a:t>
            </a:r>
            <a:r>
              <a:rPr lang="en-US" altLang="zh-CN" dirty="0" err="1">
                <a:sym typeface="+mn-ea"/>
              </a:rPr>
              <a:t>socre</a:t>
            </a:r>
            <a:r>
              <a:rPr lang="en-US" altLang="zh-CN" dirty="0">
                <a:sym typeface="+mn-ea"/>
              </a:rPr>
              <a:t>,</a:t>
            </a:r>
            <a:r>
              <a:rPr lang="zh-CN" altLang="en-US" dirty="0">
                <a:sym typeface="+mn-ea"/>
              </a:rPr>
              <a:t> </a:t>
            </a:r>
            <a:r>
              <a:rPr lang="en-US" altLang="zh-CN" b="1" dirty="0">
                <a:sym typeface="+mn-ea"/>
              </a:rPr>
              <a:t>top-k positions</a:t>
            </a:r>
          </a:p>
          <a:p>
            <a:pPr marL="285750" indent="-285750"/>
            <a:endParaRPr lang="en-US" altLang="zh-CN" dirty="0">
              <a:sym typeface="+mn-ea"/>
            </a:endParaRPr>
          </a:p>
          <a:p>
            <a:pPr marL="285750" indent="-285750"/>
            <a:endParaRPr lang="en-US" altLang="zh-CN" dirty="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楷体" panose="02010609060101010101" pitchFamily="49" charset="-122"/>
                <a:sym typeface="+mn-ea"/>
              </a:rPr>
              <a:t>Method</a:t>
            </a:r>
            <a:endParaRPr lang="zh-CN" altLang="en-US" dirty="0"/>
          </a:p>
        </p:txBody>
      </p:sp>
      <p:sp>
        <p:nvSpPr>
          <p:cNvPr id="3" name="内容占位符 2"/>
          <p:cNvSpPr>
            <a:spLocks noGrp="1"/>
          </p:cNvSpPr>
          <p:nvPr>
            <p:ph idx="1"/>
          </p:nvPr>
        </p:nvSpPr>
        <p:spPr>
          <a:xfrm>
            <a:off x="206375" y="1330960"/>
            <a:ext cx="6243320" cy="492760"/>
          </a:xfrm>
        </p:spPr>
        <p:txBody>
          <a:bodyPr>
            <a:normAutofit fontScale="97500"/>
          </a:bodyPr>
          <a:lstStyle/>
          <a:p>
            <a:pPr marL="457200" indent="-457200">
              <a:buFont typeface="Wingdings" panose="05000000000000000000" charset="0"/>
              <a:buChar char="l"/>
            </a:pPr>
            <a:r>
              <a:rPr lang="en-US" altLang="zh-CN" dirty="0"/>
              <a:t>black-box setting</a:t>
            </a:r>
          </a:p>
        </p:txBody>
      </p:sp>
      <p:pic>
        <p:nvPicPr>
          <p:cNvPr id="6" name="图片 5"/>
          <p:cNvPicPr>
            <a:picLocks noChangeAspect="1"/>
          </p:cNvPicPr>
          <p:nvPr/>
        </p:nvPicPr>
        <p:blipFill>
          <a:blip r:embed="rId3"/>
          <a:stretch>
            <a:fillRect/>
          </a:stretch>
        </p:blipFill>
        <p:spPr>
          <a:xfrm>
            <a:off x="7182485" y="1253490"/>
            <a:ext cx="4924425" cy="5448300"/>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80010" y="1901825"/>
                <a:ext cx="7235190" cy="4617161"/>
              </a:xfrm>
              <a:prstGeom prst="rect">
                <a:avLst/>
              </a:prstGeom>
              <a:noFill/>
            </p:spPr>
            <p:txBody>
              <a:bodyPr wrap="square" rtlCol="0" anchor="t">
                <a:spAutoFit/>
              </a:bodyPr>
              <a:lstStyle/>
              <a:p>
                <a:r>
                  <a:rPr lang="en-US" altLang="zh-CN" dirty="0">
                    <a:latin typeface="Times New Roman" panose="02020603050405020304" pitchFamily="18" charset="0"/>
                    <a:cs typeface="Times New Roman" panose="02020603050405020304" pitchFamily="18" charset="0"/>
                  </a:rPr>
                  <a:t>Constraint: </a:t>
                </a:r>
                <a:endParaRPr lang="en-US" altLang="zh-CN" dirty="0">
                  <a:effectLst/>
                  <a:latin typeface="Times New Roman" panose="02020603050405020304" pitchFamily="18" charset="0"/>
                  <a:cs typeface="Times New Roman" panose="02020603050405020304" pitchFamily="18" charset="0"/>
                </a:endParaRPr>
              </a:p>
              <a:p>
                <a:pPr marL="400050" indent="-400050">
                  <a:buAutoNum type="romanLcParenBoth"/>
                </a:pPr>
                <a:r>
                  <a:rPr lang="en-US" altLang="zh-CN" dirty="0">
                    <a:effectLst/>
                    <a:latin typeface="Times New Roman" panose="02020603050405020304" pitchFamily="18" charset="0"/>
                    <a:cs typeface="Times New Roman" panose="02020603050405020304" pitchFamily="18" charset="0"/>
                  </a:rPr>
                  <a:t>The substitute word </a:t>
                </a:r>
                <a14:m>
                  <m:oMath xmlns:m="http://schemas.openxmlformats.org/officeDocument/2006/math">
                    <m:sSubSup>
                      <m:sSubSupPr>
                        <m:ctrlPr>
                          <a:rPr lang="en-US" altLang="zh-CN" i="1" smtClean="0">
                            <a:solidFill>
                              <a:srgbClr val="836967"/>
                            </a:solidFill>
                            <a:effectLst/>
                            <a:latin typeface="Cambria Math" panose="02040503050406030204" pitchFamily="18" charset="0"/>
                          </a:rPr>
                        </m:ctrlPr>
                      </m:sSubSupPr>
                      <m:e>
                        <m:r>
                          <a:rPr lang="en-US" altLang="zh-CN" i="1" smtClean="0">
                            <a:effectLst/>
                            <a:latin typeface="Cambria Math" panose="02040503050406030204" pitchFamily="18" charset="0"/>
                          </a:rPr>
                          <m:t>𝑥</m:t>
                        </m:r>
                      </m:e>
                      <m:sub>
                        <m:r>
                          <a:rPr lang="en-US" altLang="zh-CN" i="1" smtClean="0">
                            <a:effectLst/>
                            <a:latin typeface="Cambria Math" panose="02040503050406030204" pitchFamily="18" charset="0"/>
                          </a:rPr>
                          <m:t>𝑖</m:t>
                        </m:r>
                      </m:sub>
                      <m:sup>
                        <m:r>
                          <a:rPr lang="en-US" altLang="zh-CN" i="1" smtClean="0">
                            <a:effectLst/>
                            <a:latin typeface="Cambria Math" panose="02040503050406030204" pitchFamily="18" charset="0"/>
                          </a:rPr>
                          <m:t>′</m:t>
                        </m:r>
                      </m:sup>
                    </m:sSubSup>
                  </m:oMath>
                </a14:m>
                <a:r>
                  <a:rPr lang="en-US" altLang="zh-CN" dirty="0">
                    <a:effectLst/>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a:t>
                </a:r>
                <a:r>
                  <a:rPr lang="en-US" altLang="zh-CN" dirty="0">
                    <a:effectLst/>
                    <a:latin typeface="Times New Roman" panose="02020603050405020304" pitchFamily="18" charset="0"/>
                    <a:cs typeface="Times New Roman" panose="02020603050405020304" pitchFamily="18" charset="0"/>
                  </a:rPr>
                  <a:t>hould fit in well with the context, and can maintain both the semantic and syntactic coherence. </a:t>
                </a:r>
              </a:p>
              <a:p>
                <a:pPr marL="400050" indent="-400050">
                  <a:buAutoNum type="romanLcParenBoth"/>
                </a:pPr>
                <a:r>
                  <a:rPr lang="en-US" altLang="zh-CN" dirty="0">
                    <a:effectLst/>
                    <a:latin typeface="Times New Roman" panose="02020603050405020304" pitchFamily="18" charset="0"/>
                    <a:cs typeface="Times New Roman" panose="02020603050405020304" pitchFamily="18" charset="0"/>
                  </a:rPr>
                  <a:t>For any word </a:t>
                </a:r>
                <a14:m>
                  <m:oMath xmlns:m="http://schemas.openxmlformats.org/officeDocument/2006/math">
                    <m:sSub>
                      <m:sSubPr>
                        <m:ctrlPr>
                          <a:rPr lang="en-US" altLang="zh-CN" i="1" smtClean="0">
                            <a:solidFill>
                              <a:srgbClr val="836967"/>
                            </a:solidFill>
                            <a:effectLst/>
                            <a:latin typeface="Cambria Math" panose="02040503050406030204" pitchFamily="18" charset="0"/>
                          </a:rPr>
                        </m:ctrlPr>
                      </m:sSubPr>
                      <m:e>
                        <m:r>
                          <a:rPr lang="en-US" altLang="zh-CN" i="1" smtClean="0">
                            <a:effectLst/>
                            <a:latin typeface="Cambria Math" panose="02040503050406030204" pitchFamily="18" charset="0"/>
                          </a:rPr>
                          <m:t>𝑥</m:t>
                        </m:r>
                      </m:e>
                      <m:sub>
                        <m:r>
                          <a:rPr lang="en-US" altLang="zh-CN" i="1" smtClean="0">
                            <a:effectLst/>
                            <a:latin typeface="Cambria Math" panose="02040503050406030204" pitchFamily="18" charset="0"/>
                          </a:rPr>
                          <m:t>𝑖</m:t>
                        </m:r>
                      </m:sub>
                    </m:sSub>
                  </m:oMath>
                </a14:m>
                <a:r>
                  <a:rPr lang="en-US" altLang="zh-CN" dirty="0">
                    <a:effectLst/>
                    <a:latin typeface="Times New Roman" panose="02020603050405020304" pitchFamily="18" charset="0"/>
                    <a:cs typeface="Times New Roman" panose="02020603050405020304" pitchFamily="18" charset="0"/>
                  </a:rPr>
                  <a:t> in an original example, the word </a:t>
                </a:r>
                <a14:m>
                  <m:oMath xmlns:m="http://schemas.openxmlformats.org/officeDocument/2006/math">
                    <m:sSubSup>
                      <m:sSubSupPr>
                        <m:ctrlPr>
                          <a:rPr lang="en-US" altLang="zh-CN" i="1">
                            <a:solidFill>
                              <a:srgbClr val="836967"/>
                            </a:solidFill>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𝑖</m:t>
                        </m:r>
                      </m:sub>
                      <m:sup>
                        <m:r>
                          <a:rPr lang="en-US" altLang="zh-CN" i="1">
                            <a:latin typeface="Cambria Math" panose="02040503050406030204" pitchFamily="18" charset="0"/>
                          </a:rPr>
                          <m:t>′</m:t>
                        </m:r>
                      </m:sup>
                    </m:sSubSup>
                  </m:oMath>
                </a14:m>
                <a:r>
                  <a:rPr lang="en-US" altLang="zh-CN" dirty="0">
                    <a:effectLst/>
                    <a:latin typeface="Times New Roman" panose="02020603050405020304" pitchFamily="18" charset="0"/>
                    <a:cs typeface="Times New Roman" panose="02020603050405020304" pitchFamily="18" charset="0"/>
                  </a:rPr>
                  <a:t> to replace </a:t>
                </a:r>
                <a14:m>
                  <m:oMath xmlns:m="http://schemas.openxmlformats.org/officeDocument/2006/math">
                    <m:sSub>
                      <m:sSubPr>
                        <m:ctrlPr>
                          <a:rPr lang="en-US" altLang="zh-CN" i="1">
                            <a:solidFill>
                              <a:srgbClr val="836967"/>
                            </a:solidFill>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r>
                  <a:rPr lang="en-US" altLang="zh-CN" dirty="0">
                    <a:effectLst/>
                    <a:latin typeface="Times New Roman" panose="02020603050405020304" pitchFamily="18" charset="0"/>
                    <a:cs typeface="Times New Roman" panose="02020603050405020304" pitchFamily="18" charset="0"/>
                  </a:rPr>
                  <a:t> must have the same part-of-speech (POS) as </a:t>
                </a:r>
                <a14:m>
                  <m:oMath xmlns:m="http://schemas.openxmlformats.org/officeDocument/2006/math">
                    <m:sSub>
                      <m:sSubPr>
                        <m:ctrlPr>
                          <a:rPr lang="en-US" altLang="zh-CN" i="1">
                            <a:solidFill>
                              <a:srgbClr val="836967"/>
                            </a:solidFill>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 </a:t>
                </a:r>
              </a:p>
              <a:p>
                <a:endParaRPr lang="en-US" altLang="zh-CN" dirty="0">
                  <a:sym typeface="+mn-ea"/>
                </a:endParaRPr>
              </a:p>
              <a:p>
                <a:r>
                  <a:rPr lang="en-US" altLang="zh-CN" sz="2400" b="1" dirty="0">
                    <a:latin typeface="Times New Roman" panose="02020603050405020304" pitchFamily="18" charset="0"/>
                    <a:cs typeface="Times New Roman" panose="02020603050405020304" pitchFamily="18" charset="0"/>
                  </a:rPr>
                  <a:t>e.g.</a:t>
                </a:r>
                <a:endParaRPr lang="en-US" altLang="zh-CN" sz="2400" dirty="0">
                  <a:sym typeface="+mn-ea"/>
                </a:endParaRPr>
              </a:p>
              <a:p>
                <a:pPr marL="285750" indent="-285750">
                  <a:buFont typeface="Arial" panose="020B0604020202020204" pitchFamily="34" charset="0"/>
                  <a:buChar char="•"/>
                </a:pPr>
                <a:r>
                  <a:rPr lang="en-US" altLang="zh-CN" b="1" dirty="0">
                    <a:sym typeface="+mn-ea"/>
                  </a:rPr>
                  <a:t>Step2:</a:t>
                </a:r>
              </a:p>
              <a:p>
                <a:pPr marL="742950" lvl="1" indent="-285750">
                  <a:buFont typeface="Arial" panose="020B0604020202020204" pitchFamily="34" charset="0"/>
                  <a:buChar char="•"/>
                </a:pPr>
                <a:r>
                  <a:rPr lang="zh-CN" altLang="en-US" dirty="0">
                    <a:sym typeface="+mn-ea"/>
                  </a:rPr>
                  <a:t>The link beteen the </a:t>
                </a:r>
                <a:r>
                  <a:rPr lang="en-US" altLang="zh-CN" b="1" dirty="0">
                    <a:sym typeface="+mn-ea"/>
                  </a:rPr>
                  <a:t>[w_11]</a:t>
                </a:r>
                <a:r>
                  <a:rPr lang="en-US" altLang="zh-CN" dirty="0">
                    <a:sym typeface="+mn-ea"/>
                  </a:rPr>
                  <a:t> </a:t>
                </a:r>
                <a:r>
                  <a:rPr lang="zh-CN" altLang="en-US" dirty="0">
                    <a:sym typeface="+mn-ea"/>
                  </a:rPr>
                  <a:t>and stock</a:t>
                </a:r>
                <a:r>
                  <a:rPr lang="en-US" altLang="zh-CN" dirty="0">
                    <a:sym typeface="+mn-ea"/>
                  </a:rPr>
                  <a:t> </a:t>
                </a:r>
                <a:r>
                  <a:rPr lang="zh-CN" altLang="en-US" dirty="0">
                    <a:sym typeface="+mn-ea"/>
                  </a:rPr>
                  <a:t>markets ripped apart</a:t>
                </a:r>
                <a:r>
                  <a:rPr lang="en-US" altLang="zh-CN" dirty="0">
                    <a:sym typeface="+mn-ea"/>
                  </a:rPr>
                  <a:t>.</a:t>
                </a:r>
                <a:endParaRPr lang="zh-CN" altLang="en-US" dirty="0"/>
              </a:p>
              <a:p>
                <a:pPr marL="742950" lvl="1" indent="-285750">
                  <a:buFont typeface="Arial" panose="020B0604020202020204" pitchFamily="34" charset="0"/>
                  <a:buChar char="•"/>
                </a:pPr>
                <a:r>
                  <a:rPr lang="zh-CN" altLang="en-US" dirty="0">
                    <a:sym typeface="+mn-ea"/>
                  </a:rPr>
                  <a:t>The link beteen the </a:t>
                </a:r>
                <a:r>
                  <a:rPr lang="en-US" altLang="zh-CN" b="1" dirty="0">
                    <a:sym typeface="+mn-ea"/>
                  </a:rPr>
                  <a:t>[w_12]</a:t>
                </a:r>
                <a:r>
                  <a:rPr lang="en-US" altLang="zh-CN" dirty="0">
                    <a:sym typeface="+mn-ea"/>
                  </a:rPr>
                  <a:t> </a:t>
                </a:r>
                <a:r>
                  <a:rPr lang="zh-CN" altLang="en-US" dirty="0">
                    <a:sym typeface="+mn-ea"/>
                  </a:rPr>
                  <a:t>and stock</a:t>
                </a:r>
                <a:r>
                  <a:rPr lang="en-US" altLang="zh-CN" b="1" dirty="0">
                    <a:sym typeface="+mn-ea"/>
                  </a:rPr>
                  <a:t> </a:t>
                </a:r>
                <a:r>
                  <a:rPr lang="zh-CN" altLang="en-US" dirty="0">
                    <a:sym typeface="+mn-ea"/>
                  </a:rPr>
                  <a:t>markets ripped apart</a:t>
                </a:r>
                <a:r>
                  <a:rPr lang="en-US" altLang="zh-CN" dirty="0">
                    <a:sym typeface="+mn-ea"/>
                  </a:rPr>
                  <a:t>.</a:t>
                </a:r>
              </a:p>
              <a:p>
                <a:pPr marL="742950" lvl="1" indent="-285750">
                  <a:buFont typeface="Arial" panose="020B0604020202020204" pitchFamily="34" charset="0"/>
                  <a:buChar char="•"/>
                </a:pPr>
                <a:r>
                  <a:rPr lang="zh-CN" altLang="en-US" dirty="0">
                    <a:sym typeface="+mn-ea"/>
                  </a:rPr>
                  <a:t>The link beteen the </a:t>
                </a:r>
                <a:r>
                  <a:rPr lang="en-US" altLang="zh-CN" b="1" dirty="0">
                    <a:sym typeface="+mn-ea"/>
                  </a:rPr>
                  <a:t>[w_13]</a:t>
                </a:r>
                <a:r>
                  <a:rPr lang="en-US" altLang="zh-CN" dirty="0">
                    <a:sym typeface="+mn-ea"/>
                  </a:rPr>
                  <a:t> </a:t>
                </a:r>
                <a:r>
                  <a:rPr lang="zh-CN" altLang="en-US" dirty="0">
                    <a:sym typeface="+mn-ea"/>
                  </a:rPr>
                  <a:t>and stock</a:t>
                </a:r>
                <a:r>
                  <a:rPr lang="en-US" altLang="zh-CN" b="1" dirty="0">
                    <a:sym typeface="+mn-ea"/>
                  </a:rPr>
                  <a:t> </a:t>
                </a:r>
                <a:r>
                  <a:rPr lang="zh-CN" altLang="en-US" dirty="0">
                    <a:sym typeface="+mn-ea"/>
                  </a:rPr>
                  <a:t>markets ripped apart</a:t>
                </a:r>
                <a:r>
                  <a:rPr lang="en-US" altLang="zh-CN" dirty="0">
                    <a:sym typeface="+mn-ea"/>
                  </a:rPr>
                  <a:t>.</a:t>
                </a:r>
                <a:endParaRPr lang="zh-CN" altLang="en-US" dirty="0">
                  <a:sym typeface="+mn-ea"/>
                </a:endParaRPr>
              </a:p>
              <a:p>
                <a:pPr lvl="1" indent="0">
                  <a:buFont typeface="Arial" panose="020B0604020202020204" pitchFamily="34" charset="0"/>
                  <a:buNone/>
                </a:pPr>
                <a:r>
                  <a:rPr lang="en-US" altLang="zh-CN" dirty="0">
                    <a:sym typeface="+mn-ea"/>
                  </a:rPr>
                  <a:t>... ...</a:t>
                </a:r>
              </a:p>
              <a:p>
                <a:pPr marL="742950" lvl="1" indent="-285750">
                  <a:buFont typeface="Arial" panose="020B0604020202020204" pitchFamily="34" charset="0"/>
                  <a:buChar char="•"/>
                </a:pPr>
                <a:r>
                  <a:rPr lang="zh-CN" altLang="en-US" dirty="0">
                    <a:sym typeface="+mn-ea"/>
                  </a:rPr>
                  <a:t>The link beteen the futures and </a:t>
                </a:r>
                <a:r>
                  <a:rPr lang="en-US" altLang="zh-CN" b="1" dirty="0">
                    <a:sym typeface="+mn-ea"/>
                  </a:rPr>
                  <a:t>[w_21]</a:t>
                </a:r>
                <a:r>
                  <a:rPr lang="en-US" altLang="zh-CN" dirty="0">
                    <a:sym typeface="+mn-ea"/>
                  </a:rPr>
                  <a:t> </a:t>
                </a:r>
                <a:r>
                  <a:rPr lang="zh-CN" altLang="en-US" dirty="0">
                    <a:sym typeface="+mn-ea"/>
                  </a:rPr>
                  <a:t>markets ripped apart</a:t>
                </a:r>
                <a:r>
                  <a:rPr lang="en-US" altLang="zh-CN" dirty="0">
                    <a:sym typeface="+mn-ea"/>
                  </a:rPr>
                  <a:t>.</a:t>
                </a:r>
                <a:endParaRPr lang="zh-CN" altLang="en-US" dirty="0"/>
              </a:p>
              <a:p>
                <a:pPr marL="742950" lvl="1" indent="-285750">
                  <a:buFont typeface="Arial" panose="020B0604020202020204" pitchFamily="34" charset="0"/>
                  <a:buChar char="•"/>
                </a:pPr>
                <a:r>
                  <a:rPr lang="zh-CN" altLang="en-US" dirty="0">
                    <a:sym typeface="+mn-ea"/>
                  </a:rPr>
                  <a:t>The link beteen the futures and </a:t>
                </a:r>
                <a:r>
                  <a:rPr lang="en-US" altLang="zh-CN" b="1" dirty="0">
                    <a:sym typeface="+mn-ea"/>
                  </a:rPr>
                  <a:t>[w_22] </a:t>
                </a:r>
                <a:r>
                  <a:rPr lang="zh-CN" altLang="en-US" dirty="0">
                    <a:sym typeface="+mn-ea"/>
                  </a:rPr>
                  <a:t>markets ripped apart</a:t>
                </a:r>
                <a:r>
                  <a:rPr lang="en-US" altLang="zh-CN" dirty="0">
                    <a:sym typeface="+mn-ea"/>
                  </a:rPr>
                  <a:t>.</a:t>
                </a:r>
              </a:p>
              <a:p>
                <a:pPr marL="742950" lvl="1" indent="-285750">
                  <a:buFont typeface="Arial" panose="020B0604020202020204" pitchFamily="34" charset="0"/>
                  <a:buChar char="•"/>
                </a:pPr>
                <a:r>
                  <a:rPr lang="zh-CN" altLang="en-US" dirty="0">
                    <a:sym typeface="+mn-ea"/>
                  </a:rPr>
                  <a:t>The link beteen the futures and </a:t>
                </a:r>
                <a:r>
                  <a:rPr lang="en-US" altLang="zh-CN" b="1" dirty="0">
                    <a:sym typeface="+mn-ea"/>
                  </a:rPr>
                  <a:t>[w_23] </a:t>
                </a:r>
                <a:r>
                  <a:rPr lang="zh-CN" altLang="en-US" dirty="0">
                    <a:sym typeface="+mn-ea"/>
                  </a:rPr>
                  <a:t>markets ripped apart</a:t>
                </a:r>
                <a:r>
                  <a:rPr lang="en-US" altLang="zh-CN" dirty="0">
                    <a:sym typeface="+mn-ea"/>
                  </a:rPr>
                  <a:t>.</a:t>
                </a:r>
                <a:endParaRPr lang="zh-CN" altLang="en-US" dirty="0"/>
              </a:p>
              <a:p>
                <a:pPr marL="0" lvl="1" indent="0">
                  <a:buFont typeface="Arial" panose="020B0604020202020204" pitchFamily="34" charset="0"/>
                  <a:buNone/>
                </a:pPr>
                <a:r>
                  <a:rPr lang="en-US" altLang="zh-CN" dirty="0">
                    <a:sym typeface="+mn-ea"/>
                  </a:rPr>
                  <a:t>       ... ...</a:t>
                </a:r>
              </a:p>
            </p:txBody>
          </p:sp>
        </mc:Choice>
        <mc:Fallback>
          <p:sp>
            <p:nvSpPr>
              <p:cNvPr id="7" name="文本框 6"/>
              <p:cNvSpPr txBox="1">
                <a:spLocks noRot="1" noChangeAspect="1" noMove="1" noResize="1" noEditPoints="1" noAdjustHandles="1" noChangeArrowheads="1" noChangeShapeType="1" noTextEdit="1"/>
              </p:cNvSpPr>
              <p:nvPr/>
            </p:nvSpPr>
            <p:spPr>
              <a:xfrm>
                <a:off x="80010" y="1901825"/>
                <a:ext cx="7235190" cy="4617161"/>
              </a:xfrm>
              <a:prstGeom prst="rect">
                <a:avLst/>
              </a:prstGeom>
              <a:blipFill>
                <a:blip r:embed="rId4"/>
                <a:stretch>
                  <a:fillRect l="-1264" t="-793" b="-11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772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楷体" panose="02010609060101010101" pitchFamily="49" charset="-122"/>
                <a:sym typeface="+mn-ea"/>
              </a:rPr>
              <a:t>Method</a:t>
            </a:r>
            <a:endParaRPr lang="zh-CN" altLang="en-US" dirty="0"/>
          </a:p>
        </p:txBody>
      </p:sp>
      <p:pic>
        <p:nvPicPr>
          <p:cNvPr id="5" name="图片 4"/>
          <p:cNvPicPr>
            <a:picLocks noChangeAspect="1"/>
          </p:cNvPicPr>
          <p:nvPr/>
        </p:nvPicPr>
        <p:blipFill>
          <a:blip r:embed="rId2"/>
          <a:stretch>
            <a:fillRect/>
          </a:stretch>
        </p:blipFill>
        <p:spPr>
          <a:xfrm>
            <a:off x="681355" y="2340610"/>
            <a:ext cx="5641975" cy="1630045"/>
          </a:xfrm>
          <a:prstGeom prst="rect">
            <a:avLst/>
          </a:prstGeom>
        </p:spPr>
      </p:pic>
      <p:pic>
        <p:nvPicPr>
          <p:cNvPr id="8" name="图片 7"/>
          <p:cNvPicPr>
            <a:picLocks noChangeAspect="1"/>
          </p:cNvPicPr>
          <p:nvPr/>
        </p:nvPicPr>
        <p:blipFill>
          <a:blip r:embed="rId3"/>
          <a:stretch>
            <a:fillRect/>
          </a:stretch>
        </p:blipFill>
        <p:spPr>
          <a:xfrm>
            <a:off x="681355" y="4521835"/>
            <a:ext cx="5475605" cy="769620"/>
          </a:xfrm>
          <a:prstGeom prst="rect">
            <a:avLst/>
          </a:prstGeom>
        </p:spPr>
      </p:pic>
      <p:pic>
        <p:nvPicPr>
          <p:cNvPr id="10" name="图片 9"/>
          <p:cNvPicPr>
            <a:picLocks noChangeAspect="1"/>
          </p:cNvPicPr>
          <p:nvPr/>
        </p:nvPicPr>
        <p:blipFill>
          <a:blip r:embed="rId4"/>
          <a:stretch>
            <a:fillRect/>
          </a:stretch>
        </p:blipFill>
        <p:spPr>
          <a:xfrm>
            <a:off x="6515735" y="1439545"/>
            <a:ext cx="5271135" cy="5322570"/>
          </a:xfrm>
          <a:prstGeom prst="rect">
            <a:avLst/>
          </a:prstGeom>
        </p:spPr>
      </p:pic>
      <p:sp>
        <p:nvSpPr>
          <p:cNvPr id="12" name="内容占位符 2"/>
          <p:cNvSpPr>
            <a:spLocks noGrp="1"/>
          </p:cNvSpPr>
          <p:nvPr/>
        </p:nvSpPr>
        <p:spPr>
          <a:xfrm>
            <a:off x="206375" y="1330960"/>
            <a:ext cx="6243320" cy="492760"/>
          </a:xfrm>
          <a:prstGeom prst="rect">
            <a:avLst/>
          </a:prstGeom>
        </p:spPr>
        <p:txBody>
          <a:bodyPr vert="horz" lIns="91440" tIns="45720" rIns="91440" bIns="45720" rtlCol="0">
            <a:normAutofit fontScale="97500"/>
          </a:bodyPr>
          <a:lstStyle>
            <a:lvl1pPr marL="0" indent="0" algn="l" defTabSz="914400" rtl="0" eaLnBrk="0" fontAlgn="base" latinLnBrk="0" hangingPunct="0">
              <a:lnSpc>
                <a:spcPct val="90000"/>
              </a:lnSpc>
              <a:spcBef>
                <a:spcPct val="0"/>
              </a:spcBef>
              <a:spcAft>
                <a:spcPct val="0"/>
              </a:spcAft>
              <a:buSzPct val="75000"/>
              <a:buFont typeface="Wingdings" panose="05000000000000000000" pitchFamily="2" charset="2"/>
              <a:buNone/>
              <a:defRPr lang="zh-CN" altLang="en-US" sz="2600" b="1" kern="100" spc="50" dirty="0" smtClean="0">
                <a:ln w="1143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defRPr>
            </a:lvl1pPr>
            <a:lvl2pPr marL="457200" indent="0" algn="l" defTabSz="914400" rtl="0" eaLnBrk="1" latinLnBrk="0" hangingPunct="1">
              <a:lnSpc>
                <a:spcPct val="90000"/>
              </a:lnSpc>
              <a:spcBef>
                <a:spcPts val="500"/>
              </a:spcBef>
              <a:buSzPct val="60000"/>
              <a:buFont typeface="Wingdings" panose="05000000000000000000" charset="0"/>
              <a:buNone/>
              <a:defRPr lang="zh-CN" altLang="en-US" sz="2400" kern="12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2pPr>
            <a:lvl3pPr marL="914400" indent="0" algn="l" defTabSz="914400" rtl="0" eaLnBrk="1" latinLnBrk="0" hangingPunct="1">
              <a:lnSpc>
                <a:spcPct val="90000"/>
              </a:lnSpc>
              <a:spcBef>
                <a:spcPts val="500"/>
              </a:spcBef>
              <a:buSzPct val="60000"/>
              <a:buFont typeface="Wingdings" panose="05000000000000000000" charset="0"/>
              <a:buNone/>
              <a:defRPr sz="22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371600" indent="0" algn="l" defTabSz="914400" rtl="0" eaLnBrk="1" latinLnBrk="0" hangingPunct="1">
              <a:lnSpc>
                <a:spcPct val="90000"/>
              </a:lnSpc>
              <a:spcBef>
                <a:spcPts val="500"/>
              </a:spcBef>
              <a:buFont typeface="Wingdings" panose="05000000000000000000" charset="0"/>
              <a:buNone/>
              <a:defRPr sz="20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1828800" indent="0" algn="l" defTabSz="914400" rtl="0" eaLnBrk="1" latinLnBrk="0" hangingPunct="1">
              <a:lnSpc>
                <a:spcPct val="90000"/>
              </a:lnSpc>
              <a:spcBef>
                <a:spcPts val="500"/>
              </a:spcBef>
              <a:buFont typeface="Wingdings" panose="05000000000000000000" charset="0"/>
              <a:buNone/>
              <a:defRPr sz="20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charset="0"/>
              <a:buChar char="l"/>
            </a:pPr>
            <a:r>
              <a:rPr lang="en-US" altLang="zh-CN" dirty="0"/>
              <a:t>white-box setting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a typeface="楷体" panose="02010609060101010101" pitchFamily="49" charset="-122"/>
                <a:sym typeface="+mn-ea"/>
              </a:rPr>
              <a:t>Experiments</a:t>
            </a:r>
            <a:endParaRPr lang="zh-CN" altLang="en-US"/>
          </a:p>
        </p:txBody>
      </p:sp>
      <p:pic>
        <p:nvPicPr>
          <p:cNvPr id="4" name="图片 3"/>
          <p:cNvPicPr>
            <a:picLocks noChangeAspect="1"/>
          </p:cNvPicPr>
          <p:nvPr/>
        </p:nvPicPr>
        <p:blipFill>
          <a:blip r:embed="rId2"/>
          <a:stretch>
            <a:fillRect/>
          </a:stretch>
        </p:blipFill>
        <p:spPr>
          <a:xfrm>
            <a:off x="1106805" y="1736090"/>
            <a:ext cx="9978390" cy="3935730"/>
          </a:xfrm>
          <a:prstGeom prst="rect">
            <a:avLst/>
          </a:prstGeom>
        </p:spPr>
      </p:pic>
      <p:sp>
        <p:nvSpPr>
          <p:cNvPr id="12" name="文本框 11"/>
          <p:cNvSpPr txBox="1"/>
          <p:nvPr/>
        </p:nvSpPr>
        <p:spPr>
          <a:xfrm>
            <a:off x="5152390" y="1623695"/>
            <a:ext cx="5932805" cy="306705"/>
          </a:xfrm>
          <a:prstGeom prst="rect">
            <a:avLst/>
          </a:prstGeom>
          <a:noFill/>
        </p:spPr>
        <p:txBody>
          <a:bodyPr wrap="square" rtlCol="0" anchor="t">
            <a:spAutoFit/>
          </a:bodyPr>
          <a:lstStyle/>
          <a:p>
            <a:pPr algn="ctr"/>
            <a:r>
              <a:rPr lang="zh-CN" altLang="en-US" sz="140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ICLR</a:t>
            </a:r>
            <a:r>
              <a:rPr lang="en-US" altLang="zh-CN" sz="140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_</a:t>
            </a:r>
            <a:r>
              <a:rPr lang="zh-CN" altLang="en-US" sz="140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2017</a:t>
            </a:r>
            <a:r>
              <a:rPr lang="en-US" altLang="zh-CN" sz="1400">
                <a:solidFill>
                  <a:schemeClr val="bg1">
                    <a:lumMod val="65000"/>
                  </a:schemeClr>
                </a:solidFill>
                <a:latin typeface="Times New Roman" panose="02020603050405020304" pitchFamily="18" charset="0"/>
                <a:ea typeface="宋体" panose="02010600030101010101" pitchFamily="2" charset="-122"/>
                <a:cs typeface="Times New Roman" panose="02020603050405020304" pitchFamily="18" charset="0"/>
              </a:rPr>
              <a:t>_Deep Biaffine Attention for Neural Dependency Parsing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a typeface="楷体" panose="02010609060101010101" pitchFamily="49" charset="-122"/>
                <a:sym typeface="+mn-ea"/>
              </a:rPr>
              <a:t>Experiments</a:t>
            </a:r>
            <a:endParaRPr lang="zh-CN" altLang="en-US"/>
          </a:p>
        </p:txBody>
      </p:sp>
      <p:pic>
        <p:nvPicPr>
          <p:cNvPr id="3" name="图片 2"/>
          <p:cNvPicPr>
            <a:picLocks noChangeAspect="1"/>
          </p:cNvPicPr>
          <p:nvPr/>
        </p:nvPicPr>
        <p:blipFill>
          <a:blip r:embed="rId2"/>
          <a:stretch>
            <a:fillRect/>
          </a:stretch>
        </p:blipFill>
        <p:spPr>
          <a:xfrm>
            <a:off x="155575" y="1653540"/>
            <a:ext cx="7549515" cy="4670425"/>
          </a:xfrm>
          <a:prstGeom prst="rect">
            <a:avLst/>
          </a:prstGeom>
        </p:spPr>
      </p:pic>
      <p:sp>
        <p:nvSpPr>
          <p:cNvPr id="5" name="文本框 4"/>
          <p:cNvSpPr txBox="1"/>
          <p:nvPr/>
        </p:nvSpPr>
        <p:spPr>
          <a:xfrm>
            <a:off x="7813040" y="2108200"/>
            <a:ext cx="4065270" cy="3969385"/>
          </a:xfrm>
          <a:prstGeom prst="rect">
            <a:avLst/>
          </a:prstGeom>
          <a:noFill/>
        </p:spPr>
        <p:txBody>
          <a:bodyPr wrap="square" rtlCol="0" anchor="t">
            <a:spAutoFit/>
          </a:bodyPr>
          <a:lstStyle/>
          <a:p>
            <a:r>
              <a:rPr lang="zh-CN" altLang="en-US">
                <a:latin typeface="Times New Roman" panose="02020603050405020304" pitchFamily="18" charset="0"/>
                <a:cs typeface="Times New Roman" panose="02020603050405020304" pitchFamily="18" charset="0"/>
              </a:rPr>
              <a:t>Figure 5</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Five adversarial examples each generated by our algorithms in the black-box (top) and white-box (bottom) settings. These adversarial examples were randomly extracted from the test set of the English Penn Treebank (PTB). The original words are highlighted in bold blue font while the substitute words are highlighted in bold green ones. The incorrect arcs (i.e. head-modifier pairs) predicted by the target parser are indicated by dash arrows while the ground truth arcs are indicated by solid arrows.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a typeface="楷体" panose="02010609060101010101" pitchFamily="49" charset="-122"/>
                <a:sym typeface="+mn-ea"/>
              </a:rPr>
              <a:t>Experiments</a:t>
            </a:r>
            <a:endParaRPr lang="zh-CN" altLang="en-US"/>
          </a:p>
        </p:txBody>
      </p:sp>
      <p:pic>
        <p:nvPicPr>
          <p:cNvPr id="4" name="图片 3"/>
          <p:cNvPicPr>
            <a:picLocks noChangeAspect="1"/>
          </p:cNvPicPr>
          <p:nvPr/>
        </p:nvPicPr>
        <p:blipFill>
          <a:blip r:embed="rId2"/>
          <a:stretch>
            <a:fillRect/>
          </a:stretch>
        </p:blipFill>
        <p:spPr>
          <a:xfrm>
            <a:off x="3411220" y="1896745"/>
            <a:ext cx="5368925" cy="43522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ea typeface="楷体" panose="02010609060101010101" pitchFamily="49" charset="-122"/>
                <a:sym typeface="+mn-ea"/>
              </a:rPr>
              <a:t>Experiments</a:t>
            </a:r>
            <a:endParaRPr lang="zh-CN" altLang="en-US"/>
          </a:p>
        </p:txBody>
      </p:sp>
      <p:pic>
        <p:nvPicPr>
          <p:cNvPr id="3" name="图片 2"/>
          <p:cNvPicPr>
            <a:picLocks noChangeAspect="1"/>
          </p:cNvPicPr>
          <p:nvPr/>
        </p:nvPicPr>
        <p:blipFill>
          <a:blip r:embed="rId2"/>
          <a:stretch>
            <a:fillRect/>
          </a:stretch>
        </p:blipFill>
        <p:spPr>
          <a:xfrm>
            <a:off x="1042035" y="2353310"/>
            <a:ext cx="10107295" cy="27038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2" name="图片 1"/>
          <p:cNvPicPr>
            <a:picLocks noChangeAspect="1"/>
          </p:cNvPicPr>
          <p:nvPr/>
        </p:nvPicPr>
        <p:blipFill>
          <a:blip r:embed="rId3"/>
          <a:stretch>
            <a:fillRect/>
          </a:stretch>
        </p:blipFill>
        <p:spPr>
          <a:xfrm>
            <a:off x="374650" y="2117090"/>
            <a:ext cx="5744210" cy="2183130"/>
          </a:xfrm>
          <a:prstGeom prst="rect">
            <a:avLst/>
          </a:prstGeom>
        </p:spPr>
      </p:pic>
      <p:sp>
        <p:nvSpPr>
          <p:cNvPr id="3" name="文本框 2"/>
          <p:cNvSpPr txBox="1"/>
          <p:nvPr/>
        </p:nvSpPr>
        <p:spPr>
          <a:xfrm>
            <a:off x="629920" y="4530725"/>
            <a:ext cx="4702810" cy="645160"/>
          </a:xfrm>
          <a:prstGeom prst="rect">
            <a:avLst/>
          </a:prstGeom>
          <a:noFill/>
        </p:spPr>
        <p:txBody>
          <a:bodyPr wrap="square" rtlCol="0" anchor="t">
            <a:spAutoFit/>
          </a:bodyPr>
          <a:lstStyle/>
          <a:p>
            <a:r>
              <a:rPr>
                <a:latin typeface="Times New Roman" panose="02020603050405020304" pitchFamily="18" charset="0"/>
                <a:ea typeface="宋体" panose="02010600030101010101" pitchFamily="2" charset="-122"/>
                <a:cs typeface="Times New Roman" panose="02020603050405020304" pitchFamily="18" charset="0"/>
                <a:sym typeface="+mn-ea"/>
              </a:rPr>
              <a:t>By adding an unnoticeable perturbation, “panda” is classified as “gibbon”. </a:t>
            </a:r>
          </a:p>
        </p:txBody>
      </p:sp>
      <p:pic>
        <p:nvPicPr>
          <p:cNvPr id="4" name="图片 3"/>
          <p:cNvPicPr>
            <a:picLocks noChangeAspect="1"/>
          </p:cNvPicPr>
          <p:nvPr/>
        </p:nvPicPr>
        <p:blipFill>
          <a:blip r:embed="rId4"/>
          <a:stretch>
            <a:fillRect/>
          </a:stretch>
        </p:blipFill>
        <p:spPr>
          <a:xfrm>
            <a:off x="6791325" y="1378585"/>
            <a:ext cx="3905885" cy="4206240"/>
          </a:xfrm>
          <a:prstGeom prst="rect">
            <a:avLst/>
          </a:prstGeom>
        </p:spPr>
      </p:pic>
      <p:sp>
        <p:nvSpPr>
          <p:cNvPr id="5" name="文本框 4"/>
          <p:cNvSpPr txBox="1"/>
          <p:nvPr/>
        </p:nvSpPr>
        <p:spPr>
          <a:xfrm>
            <a:off x="6226810" y="5709285"/>
            <a:ext cx="5836285" cy="645160"/>
          </a:xfrm>
          <a:prstGeom prst="rect">
            <a:avLst/>
          </a:prstGeom>
          <a:noFill/>
        </p:spPr>
        <p:txBody>
          <a:bodyPr wrap="square" rtlCol="0" anchor="t">
            <a:spAutoFit/>
          </a:bodyPr>
          <a:lstStyle/>
          <a:p>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he prediction results change from negative to positive when the word  </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I</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 in the original sample is replaced by </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Excellent</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7415" y="2845435"/>
            <a:ext cx="2784737" cy="830997"/>
          </a:xfrm>
          <a:prstGeom prst="rect">
            <a:avLst/>
          </a:prstGeom>
          <a:noFill/>
        </p:spPr>
        <p:txBody>
          <a:bodyPr wrap="none" rtlCol="0" anchor="t">
            <a:spAutoFit/>
          </a:bodyPr>
          <a:lstStyle/>
          <a:p>
            <a:r>
              <a:rPr lang="en-US" sz="4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mn-ea"/>
              </a:rPr>
              <a:t>THANKS</a:t>
            </a:r>
            <a:endParaRPr lang="en-US" altLang="en-US" sz="4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2" name="文本框 1"/>
          <p:cNvSpPr txBox="1"/>
          <p:nvPr/>
        </p:nvSpPr>
        <p:spPr>
          <a:xfrm>
            <a:off x="1069340" y="1905635"/>
            <a:ext cx="9862185" cy="3416320"/>
          </a:xfrm>
          <a:prstGeom prst="rect">
            <a:avLst/>
          </a:prstGeom>
          <a:noFill/>
        </p:spPr>
        <p:txBody>
          <a:bodyPr wrap="square" rtlCol="0" anchor="t">
            <a:spAutoFit/>
          </a:bodyPr>
          <a:lstStyle/>
          <a:p>
            <a:pPr marL="342900" indent="-342900">
              <a:buFont typeface="Arial" panose="020B0604020202020204" pitchFamily="34" charset="0"/>
              <a:buChar char="•"/>
            </a:pPr>
            <a:r>
              <a:rPr lang="zh-CN" altLang="en-US" sz="2400" b="1" dirty="0">
                <a:latin typeface="Times New Roman" panose="02020603050405020304" pitchFamily="18" charset="0"/>
                <a:cs typeface="Times New Roman" panose="02020603050405020304" pitchFamily="18" charset="0"/>
              </a:rPr>
              <a:t>ATTACK</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Adversarial examples are inputs to machine learning models that an attacker intentionally designed to cause the model to make mistakes</a:t>
            </a:r>
            <a:r>
              <a:rPr lang="en-US" altLang="zh-CN"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DEFENSE</a:t>
            </a:r>
            <a:r>
              <a:rPr lang="en-US" altLang="zh-CN"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sym typeface="+mn-ea"/>
              </a:rPr>
              <a:t>Attempt to check whether a sample is benign or adversarial before feeding it to the deep learning models.</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Studying adversarial examples and their countermeasures is also beneficial for us to </a:t>
            </a:r>
            <a:r>
              <a:rPr lang="en-US" altLang="zh-CN" sz="2400" b="1" dirty="0">
                <a:latin typeface="Times New Roman" panose="02020603050405020304" pitchFamily="18" charset="0"/>
                <a:cs typeface="Times New Roman" panose="02020603050405020304" pitchFamily="18" charset="0"/>
              </a:rPr>
              <a:t>understand the nature of DNNs and consequently improve them</a:t>
            </a:r>
            <a:r>
              <a:rPr lang="en-US" altLang="zh-CN"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Attack</a:t>
            </a:r>
            <a:endParaRPr kumimoji="1" lang="en-US" altLang="zh-CN" sz="4000" dirty="0">
              <a:latin typeface="Times New Roman" panose="02020603050405020304" pitchFamily="18" charset="0"/>
            </a:endParaRPr>
          </a:p>
        </p:txBody>
      </p:sp>
      <p:sp>
        <p:nvSpPr>
          <p:cNvPr id="2" name="文本框 1"/>
          <p:cNvSpPr txBox="1"/>
          <p:nvPr/>
        </p:nvSpPr>
        <p:spPr>
          <a:xfrm>
            <a:off x="970915" y="1838325"/>
            <a:ext cx="10250170" cy="3415030"/>
          </a:xfrm>
          <a:prstGeom prst="rect">
            <a:avLst/>
          </a:prstGeom>
          <a:noFill/>
        </p:spPr>
        <p:txBody>
          <a:bodyPr wrap="square" rtlCol="0" anchor="t">
            <a:spAutoFit/>
          </a:bodyPr>
          <a:lstStyle/>
          <a:p>
            <a:pPr indent="0">
              <a:buFont typeface="Arial" panose="020B0604020202020204" pitchFamily="34" charset="0"/>
              <a:buNone/>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White-Box Attack</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p>
            <a:pPr lvl="1" indent="0">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dversaries have full access to target models and they can obtain excellent adversarial examples by the use of models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architectures, parameters, and weights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p>
          <a:p>
            <a:pPr lvl="1" indent="0">
              <a:buNone/>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Black-Box Attack</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p>
            <a:pPr lvl="1" indent="0">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he inner configuration of DNN models is unavailable to adversaries. Adversaries can only feed the input data and query the outputs of the models.</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1. </a:t>
            </a:r>
            <a:r>
              <a:rPr lang="zh-CN" altLang="en-US"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According to the victim model visibility</a:t>
            </a: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Attack</a:t>
            </a:r>
            <a:endParaRPr kumimoji="1" lang="en-US" altLang="zh-CN" sz="4000" dirty="0">
              <a:latin typeface="Times New Roman" panose="02020603050405020304" pitchFamily="18" charset="0"/>
            </a:endParaRPr>
          </a:p>
        </p:txBody>
      </p:sp>
      <p:sp>
        <p:nvSpPr>
          <p:cNvPr id="6" name="文本框 5"/>
          <p:cNvSpPr txBox="1"/>
          <p:nvPr/>
        </p:nvSpPr>
        <p:spPr>
          <a:xfrm>
            <a:off x="970915" y="1838325"/>
            <a:ext cx="10250170" cy="2306955"/>
          </a:xfrm>
          <a:prstGeom prst="rect">
            <a:avLst/>
          </a:prstGeom>
          <a:noFill/>
        </p:spPr>
        <p:txBody>
          <a:bodyPr wrap="square" rtlCol="0" anchor="t">
            <a:spAutoFit/>
          </a:bodyPr>
          <a:lstStyle/>
          <a:p>
            <a:pPr indent="0">
              <a:buFont typeface="Arial" panose="020B0604020202020204" pitchFamily="34" charset="0"/>
              <a:buNone/>
            </a:pPr>
            <a:endParaRPr lang="zh-CN" altLang="en-US" sz="240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argeted </a:t>
            </a: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ttack</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lvl="1" indent="0">
              <a:buNone/>
            </a:pPr>
            <a:r>
              <a:rPr sz="2400">
                <a:latin typeface="Times New Roman" panose="02020603050405020304" pitchFamily="18" charset="0"/>
                <a:ea typeface="宋体" panose="02010600030101010101" pitchFamily="2" charset="-122"/>
                <a:cs typeface="Times New Roman" panose="02020603050405020304" pitchFamily="18" charset="0"/>
                <a:sym typeface="+mn-ea"/>
              </a:rPr>
              <a:t>An attack that causes the victim model to give the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specified</a:t>
            </a:r>
            <a:r>
              <a:rPr sz="2400">
                <a:latin typeface="Times New Roman" panose="02020603050405020304" pitchFamily="18" charset="0"/>
                <a:ea typeface="宋体" panose="02010600030101010101" pitchFamily="2" charset="-122"/>
                <a:cs typeface="Times New Roman" panose="02020603050405020304" pitchFamily="18" charset="0"/>
                <a:sym typeface="+mn-ea"/>
              </a:rPr>
              <a:t> false judgement</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a:t>
            </a:r>
          </a:p>
          <a:p>
            <a:pPr lvl="1" indent="0">
              <a:buNone/>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on-targeted </a:t>
            </a: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ttack</a:t>
            </a:r>
            <a:endPar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lvl="1" indent="0">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It is only necessary to make the model judgment wrong against the sample</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7" name="文本框 6"/>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2. </a:t>
            </a:r>
            <a:r>
              <a:rPr lang="zh-CN" altLang="en-US"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According to the purpose of adversaries</a:t>
            </a: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Attack</a:t>
            </a:r>
            <a:endParaRPr kumimoji="1" lang="en-US" altLang="zh-CN" sz="4000" dirty="0">
              <a:latin typeface="Times New Roman" panose="02020603050405020304" pitchFamily="18" charset="0"/>
            </a:endParaRPr>
          </a:p>
        </p:txBody>
      </p:sp>
      <p:sp>
        <p:nvSpPr>
          <p:cNvPr id="6" name="文本框 5"/>
          <p:cNvSpPr txBox="1"/>
          <p:nvPr/>
        </p:nvSpPr>
        <p:spPr>
          <a:xfrm>
            <a:off x="970915" y="1830070"/>
            <a:ext cx="10250170" cy="2676525"/>
          </a:xfrm>
          <a:prstGeom prst="rect">
            <a:avLst/>
          </a:prstGeom>
          <a:noFill/>
        </p:spPr>
        <p:txBody>
          <a:bodyPr wrap="square" rtlCol="0" anchor="t">
            <a:spAutoFit/>
          </a:bodyPr>
          <a:lstStyle/>
          <a:p>
            <a:pPr indent="0">
              <a:buFont typeface="Arial" panose="020B0604020202020204" pitchFamily="34" charset="0"/>
              <a:buNone/>
            </a:pP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Character-level</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ttack</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lvl="1" indent="0">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common methods include adding, deleting, replacing, exchanging order and so on.</a:t>
            </a:r>
          </a:p>
          <a:p>
            <a:pPr lvl="1" algn="l">
              <a:buClrTx/>
              <a:buSzTx/>
              <a:buFontTx/>
              <a:buNone/>
            </a:pPr>
            <a:endPar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e.g.</a:t>
            </a:r>
            <a:endPar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weather is good today.   </a:t>
            </a:r>
            <a:r>
              <a:rPr sz="2400">
                <a:latin typeface="Arial" panose="020B0604020202020204" pitchFamily="34" charset="0"/>
                <a:ea typeface="宋体" panose="02010600030101010101" pitchFamily="2" charset="-122"/>
                <a:cs typeface="Arial" panose="020B0604020202020204" pitchFamily="34" charset="0"/>
                <a:sym typeface="+mn-ea"/>
              </a:rPr>
              <a:t>→</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ae</a:t>
            </a:r>
            <a:r>
              <a:rPr sz="2400">
                <a:latin typeface="Times New Roman" panose="02020603050405020304" pitchFamily="18" charset="0"/>
                <a:ea typeface="宋体" panose="02010600030101010101" pitchFamily="2" charset="-122"/>
                <a:cs typeface="Times New Roman" panose="02020603050405020304" pitchFamily="18" charset="0"/>
                <a:sym typeface="+mn-ea"/>
              </a:rPr>
              <a:t>ther is g</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oo</a:t>
            </a:r>
            <a:r>
              <a:rPr sz="2400">
                <a:latin typeface="Times New Roman" panose="02020603050405020304" pitchFamily="18" charset="0"/>
                <a:ea typeface="宋体" panose="02010600030101010101" pitchFamily="2" charset="-122"/>
                <a:cs typeface="Times New Roman" panose="02020603050405020304" pitchFamily="18" charset="0"/>
                <a:sym typeface="+mn-ea"/>
              </a:rPr>
              <a:t>d today.</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3. Adversarial attacks in texts:</a:t>
            </a:r>
            <a:endParaRPr lang="en-US" altLang="zh-CN" sz="2800">
              <a:solidFill>
                <a:srgbClr val="002060"/>
              </a:solidFill>
              <a:latin typeface="Times New Roman" panose="02020603050405020304" pitchFamily="18" charset="0"/>
              <a:cs typeface="Times New Roman" panose="02020603050405020304" pitchFamily="18" charset="0"/>
            </a:endParaRPr>
          </a:p>
        </p:txBody>
      </p:sp>
      <p:graphicFrame>
        <p:nvGraphicFramePr>
          <p:cNvPr id="2" name="对象 1">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89" r:id="rId3" imgW="914400" imgH="215900" progId="Equation.KSEE3">
                  <p:embed/>
                </p:oleObj>
              </mc:Choice>
              <mc:Fallback>
                <p:oleObj r:id="rId3" imgW="914400" imgH="215900" progId="Equation.KSEE3">
                  <p:embed/>
                  <p:pic>
                    <p:nvPicPr>
                      <p:cNvPr id="2" name="对象 1">
                        <a:hlinkClick r:id="" action="ppaction://ole?verb=0"/>
                      </p:cNvPr>
                      <p:cNvPicPr/>
                      <p:nvPr/>
                    </p:nvPicPr>
                    <p:blipFill>
                      <a:blip r:embed="rId4"/>
                      <a:stretch>
                        <a:fillRect/>
                      </a:stretch>
                    </p:blipFill>
                    <p:spPr>
                      <a:xfrm>
                        <a:off x="5638800" y="3321050"/>
                        <a:ext cx="914400" cy="21590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Attack</a:t>
            </a:r>
            <a:endParaRPr kumimoji="1" lang="en-US" altLang="zh-CN" sz="4000" dirty="0">
              <a:latin typeface="Times New Roman" panose="02020603050405020304" pitchFamily="18" charset="0"/>
            </a:endParaRPr>
          </a:p>
        </p:txBody>
      </p:sp>
      <p:sp>
        <p:nvSpPr>
          <p:cNvPr id="6" name="文本框 5"/>
          <p:cNvSpPr txBox="1"/>
          <p:nvPr/>
        </p:nvSpPr>
        <p:spPr>
          <a:xfrm>
            <a:off x="970915" y="1838325"/>
            <a:ext cx="10250170" cy="2676525"/>
          </a:xfrm>
          <a:prstGeom prst="rect">
            <a:avLst/>
          </a:prstGeom>
          <a:noFill/>
        </p:spPr>
        <p:txBody>
          <a:bodyPr wrap="square" rtlCol="0" anchor="t">
            <a:spAutoFit/>
          </a:bodyPr>
          <a:lstStyle/>
          <a:p>
            <a:pPr indent="0">
              <a:buFont typeface="Arial" panose="020B0604020202020204" pitchFamily="34" charset="0"/>
              <a:buNone/>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indent="-285750">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Word-level</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rPr>
              <a:t>ttack</a:t>
            </a:r>
            <a:endPar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lvl="1" indent="0">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T</a:t>
            </a:r>
            <a:r>
              <a:rPr sz="2400">
                <a:latin typeface="Times New Roman" panose="02020603050405020304" pitchFamily="18" charset="0"/>
                <a:ea typeface="宋体" panose="02010600030101010101" pitchFamily="2" charset="-122"/>
                <a:cs typeface="Times New Roman" panose="02020603050405020304" pitchFamily="18" charset="0"/>
                <a:sym typeface="+mn-ea"/>
              </a:rPr>
              <a:t>he word-level attack modifies words by synonyms, typos, genre specific keywords, etc.</a:t>
            </a:r>
          </a:p>
          <a:p>
            <a:pPr lvl="1" indent="0">
              <a:buNone/>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e.g.</a:t>
            </a:r>
            <a:endPar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weather is good today.   </a:t>
            </a:r>
            <a:r>
              <a:rPr sz="2400">
                <a:latin typeface="Arial" panose="020B0604020202020204" pitchFamily="34" charset="0"/>
                <a:ea typeface="宋体" panose="02010600030101010101" pitchFamily="2" charset="-122"/>
                <a:cs typeface="Arial" panose="020B0604020202020204" pitchFamily="34" charset="0"/>
                <a:sym typeface="+mn-ea"/>
              </a:rPr>
              <a:t>→</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weather is </a:t>
            </a:r>
            <a:r>
              <a:rPr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god</a:t>
            </a:r>
            <a:r>
              <a:rPr sz="2400">
                <a:latin typeface="Times New Roman" panose="02020603050405020304" pitchFamily="18" charset="0"/>
                <a:ea typeface="宋体" panose="02010600030101010101" pitchFamily="2" charset="-122"/>
                <a:cs typeface="Times New Roman" panose="02020603050405020304" pitchFamily="18" charset="0"/>
                <a:sym typeface="+mn-ea"/>
              </a:rPr>
              <a:t> today.</a:t>
            </a:r>
            <a:endParaRPr 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3. Adversarial attacks in texts:</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sz="4000">
                <a:latin typeface="Times New Roman" panose="02020603050405020304" pitchFamily="18" charset="0"/>
                <a:ea typeface="楷体" panose="02010609060101010101" pitchFamily="49" charset="-122"/>
                <a:sym typeface="+mn-ea"/>
              </a:rPr>
              <a:t>Classification : Attack</a:t>
            </a:r>
            <a:endParaRPr kumimoji="1" lang="en-US" altLang="zh-CN" sz="4000" dirty="0">
              <a:latin typeface="Times New Roman" panose="02020603050405020304" pitchFamily="18" charset="0"/>
            </a:endParaRPr>
          </a:p>
        </p:txBody>
      </p:sp>
      <p:sp>
        <p:nvSpPr>
          <p:cNvPr id="6" name="文本框 5"/>
          <p:cNvSpPr txBox="1"/>
          <p:nvPr/>
        </p:nvSpPr>
        <p:spPr>
          <a:xfrm>
            <a:off x="970915" y="1830070"/>
            <a:ext cx="10250170" cy="2676525"/>
          </a:xfrm>
          <a:prstGeom prst="rect">
            <a:avLst/>
          </a:prstGeom>
          <a:noFill/>
        </p:spPr>
        <p:txBody>
          <a:bodyPr wrap="square" rtlCol="0" anchor="t">
            <a:spAutoFit/>
          </a:bodyPr>
          <a:lstStyle/>
          <a:p>
            <a:pPr indent="0">
              <a:buFont typeface="Arial" panose="020B0604020202020204" pitchFamily="34" charset="0"/>
              <a:buNone/>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lvl="1" indent="-342900" algn="l">
              <a:buClrTx/>
              <a:buSzTx/>
              <a:buFont typeface="Arial" panose="020B0604020202020204" pitchFamily="34" charset="0"/>
              <a:buChar char="•"/>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Sentence-level Attack</a:t>
            </a:r>
          </a:p>
          <a:p>
            <a:pPr marL="457200" lvl="2" indent="0" algn="l">
              <a:buClrTx/>
              <a:buSzTx/>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Common sentence level attack methods include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paraphrasing</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add crafted sentences</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into the inputs, etc.</a:t>
            </a:r>
          </a:p>
          <a:p>
            <a:pPr marL="457200" lvl="2" indent="0" algn="l">
              <a:buClrTx/>
              <a:buSzTx/>
              <a:buNone/>
            </a:pPr>
            <a:endPar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e.g.</a:t>
            </a:r>
            <a:endParaRPr lang="zh-CN" altLang="en-US"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lvl="1" algn="l">
              <a:buClrTx/>
              <a:buSzTx/>
              <a:buFontTx/>
              <a:buNone/>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weather is good today.   </a:t>
            </a:r>
            <a:r>
              <a:rPr sz="2400">
                <a:latin typeface="Arial" panose="020B0604020202020204" pitchFamily="34" charset="0"/>
                <a:ea typeface="宋体" panose="02010600030101010101" pitchFamily="2" charset="-122"/>
                <a:cs typeface="Arial" panose="020B0604020202020204" pitchFamily="34" charset="0"/>
                <a:sym typeface="+mn-ea"/>
              </a:rPr>
              <a:t>→</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weather is good  today. </a:t>
            </a:r>
            <a:r>
              <a:rPr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 have a pen</a:t>
            </a:r>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3" name="文本框 2"/>
          <p:cNvSpPr txBox="1"/>
          <p:nvPr/>
        </p:nvSpPr>
        <p:spPr>
          <a:xfrm>
            <a:off x="487045" y="1382395"/>
            <a:ext cx="7094220" cy="521970"/>
          </a:xfrm>
          <a:prstGeom prst="rect">
            <a:avLst/>
          </a:prstGeom>
          <a:noFill/>
        </p:spPr>
        <p:txBody>
          <a:bodyPr wrap="square" rtlCol="0" anchor="t">
            <a:spAutoFit/>
          </a:bodyPr>
          <a:lstStyle/>
          <a:p>
            <a:pPr indent="0">
              <a:buFont typeface="Arial" panose="020B0604020202020204" pitchFamily="34" charset="0"/>
              <a:buNone/>
            </a:pPr>
            <a:r>
              <a:rPr lang="en-US" altLang="zh-CN" sz="28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3. Adversarial attacks in texts:</a:t>
            </a:r>
            <a:endParaRPr lang="en-US" altLang="zh-CN"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1570</Words>
  <Application>Microsoft Office PowerPoint</Application>
  <PresentationFormat>宽屏</PresentationFormat>
  <Paragraphs>193</Paragraphs>
  <Slides>30</Slides>
  <Notes>5</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30</vt:i4>
      </vt:variant>
    </vt:vector>
  </HeadingPairs>
  <TitlesOfParts>
    <vt:vector size="41" baseType="lpstr">
      <vt:lpstr>等线</vt:lpstr>
      <vt:lpstr>宋体</vt:lpstr>
      <vt:lpstr>微软雅黑</vt:lpstr>
      <vt:lpstr>Arial</vt:lpstr>
      <vt:lpstr>Cambria Math</vt:lpstr>
      <vt:lpstr>Gill Sans Ultra Bold</vt:lpstr>
      <vt:lpstr>Times New Roman</vt:lpstr>
      <vt:lpstr>Wingdings</vt:lpstr>
      <vt:lpstr>Office 主题​​</vt:lpstr>
      <vt:lpstr>1_Office 主题​​</vt:lpstr>
      <vt:lpstr>WPS 公式 3.0</vt:lpstr>
      <vt:lpstr>PowerPoint 演示文稿</vt:lpstr>
      <vt:lpstr>PowerPoint 演示文稿</vt:lpstr>
      <vt:lpstr>Introduction</vt:lpstr>
      <vt:lpstr>Introduction</vt:lpstr>
      <vt:lpstr>Classification : Attack</vt:lpstr>
      <vt:lpstr>Classification : Attack</vt:lpstr>
      <vt:lpstr>Classification : Attack</vt:lpstr>
      <vt:lpstr>Classification : Attack</vt:lpstr>
      <vt:lpstr>Classification : Attack</vt:lpstr>
      <vt:lpstr>Classification : Defense</vt:lpstr>
      <vt:lpstr>Evaluation and Metrics</vt:lpstr>
      <vt:lpstr>Evaluation and Metrics</vt:lpstr>
      <vt:lpstr>Adversarial Attacks</vt:lpstr>
      <vt:lpstr>Adversarial Attacks</vt:lpstr>
      <vt:lpstr>Adversarial Attacks</vt:lpstr>
      <vt:lpstr>Adversarial Attacks</vt:lpstr>
      <vt:lpstr>Adversarial Attacks</vt:lpstr>
      <vt:lpstr>Challenges</vt:lpstr>
      <vt:lpstr>PowerPoint 演示文稿</vt:lpstr>
      <vt:lpstr>PowerPoint 演示文稿</vt:lpstr>
      <vt:lpstr>Introduction</vt:lpstr>
      <vt:lpstr>Introduction</vt:lpstr>
      <vt:lpstr>Method</vt:lpstr>
      <vt:lpstr>Method</vt:lpstr>
      <vt:lpstr>Method</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李 程鸿</cp:lastModifiedBy>
  <cp:revision>1731</cp:revision>
  <dcterms:created xsi:type="dcterms:W3CDTF">2017-04-22T07:59:00Z</dcterms:created>
  <dcterms:modified xsi:type="dcterms:W3CDTF">2020-11-21T05:43:21Z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